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3"/>
  </p:notesMasterIdLst>
  <p:handoutMasterIdLst>
    <p:handoutMasterId r:id="rId14"/>
  </p:handoutMasterIdLst>
  <p:sldIdLst>
    <p:sldId id="261" r:id="rId5"/>
    <p:sldId id="262" r:id="rId6"/>
    <p:sldId id="263" r:id="rId7"/>
    <p:sldId id="264" r:id="rId8"/>
    <p:sldId id="265" r:id="rId9"/>
    <p:sldId id="266" r:id="rId10"/>
    <p:sldId id="299" r:id="rId11"/>
    <p:sldId id="260" r:id="rId1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yan Bernal" initials="RJB" lastIdx="1" clrIdx="0">
    <p:extLst>
      <p:ext uri="{19B8F6BF-5375-455C-9EA6-DF929625EA0E}">
        <p15:presenceInfo xmlns:p15="http://schemas.microsoft.com/office/powerpoint/2012/main" userId="Ryan Berna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90" autoAdjust="0"/>
    <p:restoredTop sz="94626"/>
  </p:normalViewPr>
  <p:slideViewPr>
    <p:cSldViewPr snapToGrid="0" snapToObjects="1">
      <p:cViewPr varScale="1">
        <p:scale>
          <a:sx n="127" d="100"/>
          <a:sy n="127" d="100"/>
        </p:scale>
        <p:origin x="132" y="150"/>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105" d="100"/>
          <a:sy n="105" d="100"/>
        </p:scale>
        <p:origin x="4472" y="2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9-07-22T09:15:39.366" idx="1">
    <p:pos x="3067" y="2895"/>
    <p:text>Edited Bancorp disclosure. Also needs Bancorp review if it hasn't been approved already.</p:text>
    <p:extLst>
      <p:ext uri="{C676402C-5697-4E1C-873F-D02D1690AC5C}">
        <p15:threadingInfo xmlns:p15="http://schemas.microsoft.com/office/powerpoint/2012/main" timeZoneBias="36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1C91386-A111-6C48-BCF7-208B5B6ED751}" type="datetimeFigureOut">
              <a:rPr lang="en-US" smtClean="0"/>
              <a:t>11/13/2020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9FA124A-9BE6-FE45-B9A0-1C7CB4F02CA3}" type="slidenum">
              <a:rPr lang="en-US" smtClean="0"/>
              <a:t>‹#›</a:t>
            </a:fld>
            <a:endParaRPr lang="en-US"/>
          </a:p>
        </p:txBody>
      </p:sp>
    </p:spTree>
    <p:extLst>
      <p:ext uri="{BB962C8B-B14F-4D97-AF65-F5344CB8AC3E}">
        <p14:creationId xmlns:p14="http://schemas.microsoft.com/office/powerpoint/2010/main" val="320995999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50A252-FB77-1D4C-A5E8-61932BD3B557}" type="datetimeFigureOut">
              <a:rPr lang="en-US" smtClean="0"/>
              <a:t>11/13/2020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E42FE3-2463-BA40-B165-CCAA241FE5E0}" type="slidenum">
              <a:rPr lang="en-US" smtClean="0"/>
              <a:t>‹#›</a:t>
            </a:fld>
            <a:endParaRPr lang="en-US"/>
          </a:p>
        </p:txBody>
      </p:sp>
    </p:spTree>
    <p:extLst>
      <p:ext uri="{BB962C8B-B14F-4D97-AF65-F5344CB8AC3E}">
        <p14:creationId xmlns:p14="http://schemas.microsoft.com/office/powerpoint/2010/main" val="310616179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a:t>
            </a:r>
            <a:r>
              <a:rPr lang="en-US" baseline="0" dirty="0"/>
              <a:t> NOTES:</a:t>
            </a:r>
            <a:endParaRPr lang="en-US" dirty="0"/>
          </a:p>
          <a:p>
            <a:endParaRPr lang="en-US" dirty="0"/>
          </a:p>
          <a:p>
            <a:r>
              <a:rPr lang="en-US" dirty="0"/>
              <a:t>On this screen, you</a:t>
            </a:r>
            <a:r>
              <a:rPr lang="en-US" baseline="0" dirty="0"/>
              <a:t> will see the four, simple steps in activating your account.</a:t>
            </a:r>
            <a:br>
              <a:rPr lang="en-US" baseline="0" dirty="0"/>
            </a:br>
            <a:endParaRPr lang="en-US" baseline="0" dirty="0"/>
          </a:p>
          <a:p>
            <a:r>
              <a:rPr lang="en-US" baseline="0" dirty="0"/>
              <a:t>Step 1. FIND YOUR ACCOUNT – Here you will enter in some of your basic information such as: </a:t>
            </a:r>
          </a:p>
          <a:p>
            <a:r>
              <a:rPr lang="en-US" baseline="0" dirty="0"/>
              <a:t> First Name</a:t>
            </a:r>
          </a:p>
          <a:p>
            <a:r>
              <a:rPr lang="en-US" baseline="0" dirty="0"/>
              <a:t> Last Name</a:t>
            </a:r>
          </a:p>
          <a:p>
            <a:r>
              <a:rPr lang="en-US" baseline="0" dirty="0"/>
              <a:t> Date of Birth</a:t>
            </a:r>
          </a:p>
          <a:p>
            <a:r>
              <a:rPr lang="en-US" baseline="0" dirty="0"/>
              <a:t> and the 5 digit zip code your are in.</a:t>
            </a:r>
          </a:p>
          <a:p>
            <a:endParaRPr lang="en-US" dirty="0"/>
          </a:p>
          <a:p>
            <a:endParaRPr lang="en-US" dirty="0"/>
          </a:p>
        </p:txBody>
      </p:sp>
      <p:sp>
        <p:nvSpPr>
          <p:cNvPr id="4" name="Slide Number Placeholder 3"/>
          <p:cNvSpPr>
            <a:spLocks noGrp="1"/>
          </p:cNvSpPr>
          <p:nvPr>
            <p:ph type="sldNum" sz="quarter" idx="10"/>
          </p:nvPr>
        </p:nvSpPr>
        <p:spPr/>
        <p:txBody>
          <a:bodyPr/>
          <a:lstStyle/>
          <a:p>
            <a:fld id="{BBE42FE3-2463-BA40-B165-CCAA241FE5E0}" type="slidenum">
              <a:rPr lang="en-US" smtClean="0"/>
              <a:t>4</a:t>
            </a:fld>
            <a:endParaRPr lang="en-US"/>
          </a:p>
        </p:txBody>
      </p:sp>
    </p:spTree>
    <p:extLst>
      <p:ext uri="{BB962C8B-B14F-4D97-AF65-F5344CB8AC3E}">
        <p14:creationId xmlns:p14="http://schemas.microsoft.com/office/powerpoint/2010/main" val="4112479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none" kern="1200" dirty="0">
                <a:solidFill>
                  <a:schemeClr val="tx1"/>
                </a:solidFill>
                <a:effectLst/>
                <a:latin typeface="Arial" charset="0"/>
                <a:ea typeface="+mn-ea"/>
                <a:cs typeface="+mn-cs"/>
              </a:rPr>
              <a:t>Go</a:t>
            </a:r>
            <a:r>
              <a:rPr lang="en-US" sz="1200" b="1" u="none" kern="1200" baseline="0" dirty="0">
                <a:solidFill>
                  <a:schemeClr val="tx1"/>
                </a:solidFill>
                <a:effectLst/>
                <a:latin typeface="Arial" charset="0"/>
                <a:ea typeface="+mn-ea"/>
                <a:cs typeface="+mn-cs"/>
              </a:rPr>
              <a:t> to </a:t>
            </a:r>
            <a:r>
              <a:rPr lang="en-US" sz="1200" b="1" u="none" kern="1200" baseline="0" dirty="0">
                <a:solidFill>
                  <a:schemeClr val="accent1"/>
                </a:solidFill>
                <a:effectLst/>
                <a:latin typeface="Arial" charset="0"/>
                <a:ea typeface="+mn-ea"/>
                <a:cs typeface="+mn-cs"/>
              </a:rPr>
              <a:t>demo.healthequity.com</a:t>
            </a:r>
            <a:endParaRPr lang="en-US" sz="1200" b="1" u="none" kern="1200" dirty="0">
              <a:solidFill>
                <a:schemeClr val="accent1"/>
              </a:solidFill>
              <a:effectLst/>
              <a:latin typeface="Arial" charset="0"/>
              <a:ea typeface="+mn-ea"/>
              <a:cs typeface="+mn-cs"/>
            </a:endParaRPr>
          </a:p>
          <a:p>
            <a:r>
              <a:rPr lang="en-US" sz="1200" kern="1200" dirty="0">
                <a:solidFill>
                  <a:schemeClr val="tx1"/>
                </a:solidFill>
                <a:effectLst/>
                <a:latin typeface="Arial" charset="0"/>
                <a:ea typeface="+mn-ea"/>
                <a:cs typeface="+mn-cs"/>
              </a:rPr>
              <a:t> </a:t>
            </a:r>
          </a:p>
          <a:p>
            <a:r>
              <a:rPr lang="en-US" sz="1200" kern="1200" dirty="0">
                <a:solidFill>
                  <a:schemeClr val="tx1"/>
                </a:solidFill>
                <a:effectLst/>
                <a:latin typeface="Arial" charset="0"/>
                <a:ea typeface="+mn-ea"/>
                <a:cs typeface="+mn-cs"/>
              </a:rPr>
              <a:t>User ID        demo172</a:t>
            </a:r>
          </a:p>
          <a:p>
            <a:r>
              <a:rPr lang="en-US" sz="1200" kern="1200" dirty="0">
                <a:solidFill>
                  <a:schemeClr val="tx1"/>
                </a:solidFill>
                <a:effectLst/>
                <a:latin typeface="Arial" charset="0"/>
                <a:ea typeface="+mn-ea"/>
                <a:cs typeface="+mn-cs"/>
              </a:rPr>
              <a:t>Password       Demo1234!</a:t>
            </a:r>
          </a:p>
          <a:p>
            <a:r>
              <a:rPr lang="en-US" sz="1200" kern="1200" dirty="0">
                <a:solidFill>
                  <a:schemeClr val="tx1"/>
                </a:solidFill>
                <a:effectLst/>
                <a:latin typeface="Arial" charset="0"/>
                <a:ea typeface="+mn-ea"/>
                <a:cs typeface="+mn-cs"/>
              </a:rPr>
              <a:t> </a:t>
            </a:r>
          </a:p>
          <a:p>
            <a:r>
              <a:rPr lang="en-US" sz="1200" kern="1200" dirty="0">
                <a:solidFill>
                  <a:schemeClr val="tx1"/>
                </a:solidFill>
                <a:effectLst/>
                <a:latin typeface="Arial" charset="0"/>
                <a:ea typeface="+mn-ea"/>
                <a:cs typeface="+mn-cs"/>
              </a:rPr>
              <a:t>Now, on your home page, you will see several</a:t>
            </a:r>
            <a:r>
              <a:rPr lang="en-US" sz="1200" kern="1200" baseline="0" dirty="0">
                <a:solidFill>
                  <a:schemeClr val="tx1"/>
                </a:solidFill>
                <a:effectLst/>
                <a:latin typeface="Arial" charset="0"/>
                <a:ea typeface="+mn-ea"/>
                <a:cs typeface="+mn-cs"/>
              </a:rPr>
              <a:t> different areas of interest.  The first area of interest I want to point out will be in the top right hand corner of your screen.  Up there, you will see your name, and in parenthesis you will see your 6-7 digit Member ID number.  This member ID number will be located in the same location on every page, so it is very easy to find.  </a:t>
            </a:r>
          </a:p>
          <a:p>
            <a:endParaRPr lang="en-US" sz="1200" kern="1200" baseline="0" dirty="0">
              <a:solidFill>
                <a:schemeClr val="tx1"/>
              </a:solidFill>
              <a:effectLst/>
              <a:latin typeface="Arial" charset="0"/>
              <a:ea typeface="+mn-ea"/>
              <a:cs typeface="+mn-cs"/>
            </a:endParaRPr>
          </a:p>
          <a:p>
            <a:r>
              <a:rPr lang="en-US" sz="1200" kern="1200" baseline="0" dirty="0">
                <a:solidFill>
                  <a:schemeClr val="tx1"/>
                </a:solidFill>
                <a:effectLst/>
                <a:latin typeface="Arial" charset="0"/>
                <a:ea typeface="+mn-ea"/>
                <a:cs typeface="+mn-cs"/>
              </a:rPr>
              <a:t>Below your name, you will see two icons:  A phone and an envelope.  </a:t>
            </a:r>
            <a:endParaRPr lang="en-US" sz="1200" kern="1200" dirty="0">
              <a:solidFill>
                <a:schemeClr val="tx1"/>
              </a:solidFill>
              <a:effectLst/>
              <a:latin typeface="Arial" charset="0"/>
              <a:ea typeface="+mn-ea"/>
              <a:cs typeface="+mn-cs"/>
            </a:endParaRPr>
          </a:p>
          <a:p>
            <a:pPr lvl="0"/>
            <a:r>
              <a:rPr lang="en-US" sz="1200" kern="1200" dirty="0">
                <a:solidFill>
                  <a:schemeClr val="tx1"/>
                </a:solidFill>
                <a:effectLst/>
                <a:latin typeface="Arial" charset="0"/>
                <a:ea typeface="+mn-ea"/>
                <a:cs typeface="+mn-cs"/>
              </a:rPr>
              <a:t>Home Page</a:t>
            </a:r>
          </a:p>
          <a:p>
            <a:pPr lvl="1"/>
            <a:r>
              <a:rPr lang="en-US" sz="1200" kern="1200" dirty="0">
                <a:solidFill>
                  <a:schemeClr val="tx1"/>
                </a:solidFill>
                <a:effectLst/>
                <a:latin typeface="Arial" charset="0"/>
                <a:ea typeface="+mn-ea"/>
                <a:cs typeface="+mn-cs"/>
              </a:rPr>
              <a:t>Provide Overview of the member portal</a:t>
            </a:r>
          </a:p>
          <a:p>
            <a:pPr lvl="2"/>
            <a:r>
              <a:rPr lang="en-US" sz="1200" kern="1200" dirty="0">
                <a:solidFill>
                  <a:schemeClr val="tx1"/>
                </a:solidFill>
                <a:effectLst/>
                <a:latin typeface="Arial" charset="0"/>
                <a:ea typeface="+mn-ea"/>
                <a:cs typeface="+mn-cs"/>
              </a:rPr>
              <a:t>Quick Stats</a:t>
            </a:r>
          </a:p>
          <a:p>
            <a:pPr lvl="2"/>
            <a:r>
              <a:rPr lang="en-US" sz="1200" kern="1200" dirty="0">
                <a:solidFill>
                  <a:schemeClr val="tx1"/>
                </a:solidFill>
                <a:effectLst/>
                <a:latin typeface="Arial" charset="0"/>
                <a:ea typeface="+mn-ea"/>
                <a:cs typeface="+mn-cs"/>
              </a:rPr>
              <a:t>Member Services Phone number</a:t>
            </a:r>
          </a:p>
          <a:p>
            <a:pPr lvl="2"/>
            <a:r>
              <a:rPr lang="en-US" sz="1200" kern="1200" dirty="0">
                <a:solidFill>
                  <a:schemeClr val="tx1"/>
                </a:solidFill>
                <a:effectLst/>
                <a:latin typeface="Arial" charset="0"/>
                <a:ea typeface="+mn-ea"/>
                <a:cs typeface="+mn-cs"/>
              </a:rPr>
              <a:t>Alerts</a:t>
            </a:r>
          </a:p>
          <a:p>
            <a:pPr lvl="2"/>
            <a:r>
              <a:rPr lang="en-US" sz="1200" kern="1200" dirty="0">
                <a:solidFill>
                  <a:schemeClr val="tx1"/>
                </a:solidFill>
                <a:effectLst/>
                <a:latin typeface="Arial" charset="0"/>
                <a:ea typeface="+mn-ea"/>
                <a:cs typeface="+mn-cs"/>
              </a:rPr>
              <a:t>Tabs</a:t>
            </a:r>
          </a:p>
          <a:p>
            <a:pPr lvl="3"/>
            <a:r>
              <a:rPr lang="en-US" sz="1200" kern="1200" dirty="0">
                <a:solidFill>
                  <a:schemeClr val="tx1"/>
                </a:solidFill>
                <a:effectLst/>
                <a:latin typeface="Arial" charset="0"/>
                <a:ea typeface="+mn-ea"/>
                <a:cs typeface="+mn-cs"/>
              </a:rPr>
              <a:t>My account</a:t>
            </a:r>
          </a:p>
          <a:p>
            <a:pPr lvl="3"/>
            <a:r>
              <a:rPr lang="en-US" sz="1200" kern="1200" dirty="0">
                <a:solidFill>
                  <a:schemeClr val="tx1"/>
                </a:solidFill>
                <a:effectLst/>
                <a:latin typeface="Arial" charset="0"/>
                <a:ea typeface="+mn-ea"/>
                <a:cs typeface="+mn-cs"/>
              </a:rPr>
              <a:t>Claims and Payments</a:t>
            </a:r>
          </a:p>
          <a:p>
            <a:pPr lvl="3"/>
            <a:r>
              <a:rPr lang="en-US" sz="1200" kern="1200" dirty="0">
                <a:solidFill>
                  <a:schemeClr val="tx1"/>
                </a:solidFill>
                <a:effectLst/>
                <a:latin typeface="Arial" charset="0"/>
                <a:ea typeface="+mn-ea"/>
                <a:cs typeface="+mn-cs"/>
              </a:rPr>
              <a:t>Docs &amp; Forms</a:t>
            </a:r>
          </a:p>
          <a:p>
            <a:pPr lvl="3"/>
            <a:r>
              <a:rPr lang="en-US" sz="1200" kern="1200" dirty="0">
                <a:solidFill>
                  <a:schemeClr val="tx1"/>
                </a:solidFill>
                <a:effectLst/>
                <a:latin typeface="Arial" charset="0"/>
                <a:ea typeface="+mn-ea"/>
                <a:cs typeface="+mn-cs"/>
              </a:rPr>
              <a:t>Resources</a:t>
            </a:r>
          </a:p>
          <a:p>
            <a:pPr lvl="0"/>
            <a:r>
              <a:rPr lang="en-US" sz="1200" kern="1200" dirty="0">
                <a:solidFill>
                  <a:schemeClr val="tx1"/>
                </a:solidFill>
                <a:effectLst/>
                <a:latin typeface="Arial" charset="0"/>
                <a:ea typeface="+mn-ea"/>
                <a:cs typeface="+mn-cs"/>
              </a:rPr>
              <a:t>My Account – Profile</a:t>
            </a:r>
            <a:r>
              <a:rPr lang="en-US" sz="1200" kern="1200" baseline="0" dirty="0">
                <a:solidFill>
                  <a:schemeClr val="tx1"/>
                </a:solidFill>
                <a:effectLst/>
                <a:latin typeface="Arial" charset="0"/>
                <a:ea typeface="+mn-ea"/>
                <a:cs typeface="+mn-cs"/>
              </a:rPr>
              <a:t> Details</a:t>
            </a:r>
            <a:endParaRPr lang="en-US" sz="1200" kern="1200" dirty="0">
              <a:solidFill>
                <a:schemeClr val="tx1"/>
              </a:solidFill>
              <a:effectLst/>
              <a:latin typeface="Arial" charset="0"/>
              <a:ea typeface="+mn-ea"/>
              <a:cs typeface="+mn-cs"/>
            </a:endParaRPr>
          </a:p>
          <a:p>
            <a:pPr lvl="1"/>
            <a:r>
              <a:rPr lang="en-US" sz="1200" kern="1200" dirty="0">
                <a:solidFill>
                  <a:schemeClr val="tx1"/>
                </a:solidFill>
                <a:effectLst/>
                <a:latin typeface="Arial" charset="0"/>
                <a:ea typeface="+mn-ea"/>
                <a:cs typeface="+mn-cs"/>
              </a:rPr>
              <a:t>Personal information</a:t>
            </a:r>
          </a:p>
          <a:p>
            <a:pPr lvl="2"/>
            <a:r>
              <a:rPr lang="en-US" sz="1200" kern="1200" dirty="0">
                <a:solidFill>
                  <a:schemeClr val="tx1"/>
                </a:solidFill>
                <a:effectLst/>
                <a:latin typeface="Arial" charset="0"/>
                <a:ea typeface="+mn-ea"/>
                <a:cs typeface="+mn-cs"/>
              </a:rPr>
              <a:t>How to update address, phone number</a:t>
            </a:r>
          </a:p>
          <a:p>
            <a:pPr lvl="2"/>
            <a:r>
              <a:rPr lang="en-US" sz="1200" kern="1200" dirty="0">
                <a:solidFill>
                  <a:schemeClr val="tx1"/>
                </a:solidFill>
                <a:effectLst/>
                <a:latin typeface="Arial" charset="0"/>
                <a:ea typeface="+mn-ea"/>
                <a:cs typeface="+mn-cs"/>
              </a:rPr>
              <a:t>Account Info –speak to adding external account</a:t>
            </a:r>
          </a:p>
          <a:p>
            <a:pPr lvl="2"/>
            <a:r>
              <a:rPr lang="en-US" sz="1200" kern="1200" dirty="0">
                <a:solidFill>
                  <a:schemeClr val="tx1"/>
                </a:solidFill>
                <a:effectLst/>
                <a:latin typeface="Arial" charset="0"/>
                <a:ea typeface="+mn-ea"/>
                <a:cs typeface="+mn-cs"/>
              </a:rPr>
              <a:t>Beneficiary –encourage adding one</a:t>
            </a:r>
          </a:p>
          <a:p>
            <a:pPr lvl="2"/>
            <a:r>
              <a:rPr lang="en-US" sz="1200" kern="1200" dirty="0">
                <a:solidFill>
                  <a:schemeClr val="tx1"/>
                </a:solidFill>
                <a:effectLst/>
                <a:latin typeface="Arial" charset="0"/>
                <a:ea typeface="+mn-ea"/>
                <a:cs typeface="+mn-cs"/>
              </a:rPr>
              <a:t>Contribution settings</a:t>
            </a:r>
          </a:p>
          <a:p>
            <a:pPr lvl="2"/>
            <a:r>
              <a:rPr lang="en-US" sz="1200" kern="1200" dirty="0">
                <a:solidFill>
                  <a:schemeClr val="tx1"/>
                </a:solidFill>
                <a:effectLst/>
                <a:latin typeface="Arial" charset="0"/>
                <a:ea typeface="+mn-ea"/>
                <a:cs typeface="+mn-cs"/>
              </a:rPr>
              <a:t>Email settings –encourage e-statements</a:t>
            </a:r>
          </a:p>
          <a:p>
            <a:pPr lvl="0"/>
            <a:r>
              <a:rPr lang="en-US" sz="1200" kern="1200" dirty="0">
                <a:solidFill>
                  <a:schemeClr val="tx1"/>
                </a:solidFill>
                <a:effectLst/>
                <a:latin typeface="Arial" charset="0"/>
                <a:ea typeface="+mn-ea"/>
                <a:cs typeface="+mn-cs"/>
              </a:rPr>
              <a:t>Forms and Docs</a:t>
            </a:r>
          </a:p>
          <a:p>
            <a:pPr lvl="1"/>
            <a:r>
              <a:rPr lang="en-US" sz="1200" kern="1200" dirty="0">
                <a:solidFill>
                  <a:schemeClr val="tx1"/>
                </a:solidFill>
                <a:effectLst/>
                <a:latin typeface="Arial" charset="0"/>
                <a:ea typeface="+mn-ea"/>
                <a:cs typeface="+mn-cs"/>
              </a:rPr>
              <a:t>Briefly cover documents available</a:t>
            </a:r>
          </a:p>
          <a:p>
            <a:pPr lvl="2"/>
            <a:r>
              <a:rPr lang="en-US" sz="1200" kern="1200" dirty="0">
                <a:solidFill>
                  <a:schemeClr val="tx1"/>
                </a:solidFill>
                <a:effectLst/>
                <a:latin typeface="Arial" charset="0"/>
                <a:ea typeface="+mn-ea"/>
                <a:cs typeface="+mn-cs"/>
              </a:rPr>
              <a:t>Highlight transfer/rollover and HIPPA</a:t>
            </a:r>
          </a:p>
          <a:p>
            <a:pPr lvl="0"/>
            <a:r>
              <a:rPr lang="en-US" sz="1200" kern="1200" dirty="0">
                <a:solidFill>
                  <a:schemeClr val="tx1"/>
                </a:solidFill>
                <a:effectLst/>
                <a:latin typeface="Arial" charset="0"/>
                <a:ea typeface="+mn-ea"/>
                <a:cs typeface="+mn-cs"/>
              </a:rPr>
              <a:t>My Account</a:t>
            </a:r>
          </a:p>
          <a:p>
            <a:pPr lvl="1"/>
            <a:r>
              <a:rPr lang="en-US" sz="1200" kern="1200" dirty="0">
                <a:solidFill>
                  <a:schemeClr val="tx1"/>
                </a:solidFill>
                <a:effectLst/>
                <a:latin typeface="Arial" charset="0"/>
                <a:ea typeface="+mn-ea"/>
                <a:cs typeface="+mn-cs"/>
              </a:rPr>
              <a:t>Account balance</a:t>
            </a:r>
          </a:p>
          <a:p>
            <a:pPr lvl="2"/>
            <a:r>
              <a:rPr lang="en-US" sz="1200" kern="1200" dirty="0">
                <a:solidFill>
                  <a:schemeClr val="tx1"/>
                </a:solidFill>
                <a:effectLst/>
                <a:latin typeface="Arial" charset="0"/>
                <a:ea typeface="+mn-ea"/>
                <a:cs typeface="+mn-cs"/>
              </a:rPr>
              <a:t>Ledger vs. Available</a:t>
            </a:r>
          </a:p>
          <a:p>
            <a:pPr lvl="1"/>
            <a:r>
              <a:rPr lang="en-US" sz="1200" kern="1200" dirty="0">
                <a:solidFill>
                  <a:schemeClr val="tx1"/>
                </a:solidFill>
                <a:effectLst/>
                <a:latin typeface="Arial" charset="0"/>
                <a:ea typeface="+mn-ea"/>
                <a:cs typeface="+mn-cs"/>
              </a:rPr>
              <a:t>Transaction history</a:t>
            </a:r>
            <a:r>
              <a:rPr lang="en-US" sz="1200" kern="1200" baseline="0" dirty="0">
                <a:solidFill>
                  <a:schemeClr val="tx1"/>
                </a:solidFill>
                <a:effectLst/>
                <a:latin typeface="Arial" charset="0"/>
                <a:ea typeface="+mn-ea"/>
                <a:cs typeface="+mn-cs"/>
              </a:rPr>
              <a:t> </a:t>
            </a:r>
          </a:p>
          <a:p>
            <a:pPr lvl="2"/>
            <a:r>
              <a:rPr lang="en-US" sz="1200" kern="1200" baseline="0" dirty="0">
                <a:solidFill>
                  <a:schemeClr val="tx1"/>
                </a:solidFill>
                <a:effectLst/>
                <a:latin typeface="Arial" charset="0"/>
                <a:ea typeface="+mn-ea"/>
                <a:cs typeface="+mn-cs"/>
              </a:rPr>
              <a:t>Click on the card example and discuss the details on the page</a:t>
            </a:r>
          </a:p>
          <a:p>
            <a:pPr lvl="2"/>
            <a:r>
              <a:rPr lang="en-US" sz="1200" kern="1200" baseline="0" dirty="0">
                <a:solidFill>
                  <a:schemeClr val="tx1"/>
                </a:solidFill>
                <a:effectLst/>
                <a:latin typeface="Arial" charset="0"/>
                <a:ea typeface="+mn-ea"/>
                <a:cs typeface="+mn-cs"/>
              </a:rPr>
              <a:t>Click on a claim payment example and discuss the details on the page</a:t>
            </a:r>
            <a:endParaRPr lang="en-US" sz="1200" kern="1200" dirty="0">
              <a:solidFill>
                <a:schemeClr val="tx1"/>
              </a:solidFill>
              <a:effectLst/>
              <a:latin typeface="Arial" charset="0"/>
              <a:ea typeface="+mn-ea"/>
              <a:cs typeface="+mn-cs"/>
            </a:endParaRPr>
          </a:p>
          <a:p>
            <a:pPr lvl="1"/>
            <a:r>
              <a:rPr lang="en-US" sz="1200" kern="1200" dirty="0">
                <a:solidFill>
                  <a:schemeClr val="tx1"/>
                </a:solidFill>
                <a:effectLst/>
                <a:latin typeface="Arial" charset="0"/>
                <a:ea typeface="+mn-ea"/>
                <a:cs typeface="+mn-cs"/>
              </a:rPr>
              <a:t>Account statements</a:t>
            </a:r>
          </a:p>
          <a:p>
            <a:pPr lvl="2"/>
            <a:r>
              <a:rPr lang="en-US" sz="1200" kern="1200" dirty="0">
                <a:solidFill>
                  <a:schemeClr val="tx1"/>
                </a:solidFill>
                <a:effectLst/>
                <a:latin typeface="Arial" charset="0"/>
                <a:ea typeface="+mn-ea"/>
                <a:cs typeface="+mn-cs"/>
              </a:rPr>
              <a:t>How to access</a:t>
            </a:r>
          </a:p>
          <a:p>
            <a:pPr lvl="2"/>
            <a:r>
              <a:rPr lang="en-US" sz="1200" kern="1200" dirty="0">
                <a:solidFill>
                  <a:schemeClr val="tx1"/>
                </a:solidFill>
                <a:effectLst/>
                <a:latin typeface="Arial" charset="0"/>
                <a:ea typeface="+mn-ea"/>
                <a:cs typeface="+mn-cs"/>
              </a:rPr>
              <a:t>Tax statements</a:t>
            </a:r>
          </a:p>
          <a:p>
            <a:pPr lvl="1"/>
            <a:r>
              <a:rPr lang="en-US" sz="1200" kern="1200" dirty="0">
                <a:solidFill>
                  <a:schemeClr val="tx1"/>
                </a:solidFill>
                <a:effectLst/>
                <a:latin typeface="Arial" charset="0"/>
                <a:ea typeface="+mn-ea"/>
                <a:cs typeface="+mn-cs"/>
              </a:rPr>
              <a:t>Insurance info</a:t>
            </a:r>
          </a:p>
          <a:p>
            <a:pPr lvl="1"/>
            <a:r>
              <a:rPr lang="en-US" sz="1200" kern="1200" dirty="0">
                <a:solidFill>
                  <a:schemeClr val="tx1"/>
                </a:solidFill>
                <a:effectLst/>
                <a:latin typeface="Arial" charset="0"/>
                <a:ea typeface="+mn-ea"/>
                <a:cs typeface="+mn-cs"/>
              </a:rPr>
              <a:t>Dependents</a:t>
            </a:r>
          </a:p>
          <a:p>
            <a:pPr lvl="1"/>
            <a:r>
              <a:rPr lang="en-US" sz="1200" kern="1200" dirty="0">
                <a:solidFill>
                  <a:schemeClr val="tx1"/>
                </a:solidFill>
                <a:effectLst/>
                <a:latin typeface="Arial" charset="0"/>
                <a:ea typeface="+mn-ea"/>
                <a:cs typeface="+mn-cs"/>
              </a:rPr>
              <a:t>Authorized Individuals</a:t>
            </a:r>
          </a:p>
          <a:p>
            <a:pPr lvl="2"/>
            <a:r>
              <a:rPr lang="en-US" sz="1200" kern="1200" dirty="0">
                <a:solidFill>
                  <a:schemeClr val="tx1"/>
                </a:solidFill>
                <a:effectLst/>
                <a:latin typeface="Arial" charset="0"/>
                <a:ea typeface="+mn-ea"/>
                <a:cs typeface="+mn-cs"/>
              </a:rPr>
              <a:t>How authorize someone on your account</a:t>
            </a:r>
          </a:p>
          <a:p>
            <a:pPr lvl="0"/>
            <a:r>
              <a:rPr lang="en-US" sz="1200" kern="1200" dirty="0">
                <a:solidFill>
                  <a:schemeClr val="tx1"/>
                </a:solidFill>
                <a:effectLst/>
                <a:latin typeface="Arial" charset="0"/>
                <a:ea typeface="+mn-ea"/>
                <a:cs typeface="+mn-cs"/>
              </a:rPr>
              <a:t>My Money</a:t>
            </a:r>
          </a:p>
          <a:p>
            <a:pPr lvl="1"/>
            <a:r>
              <a:rPr lang="en-US" sz="1200" kern="1200" dirty="0">
                <a:solidFill>
                  <a:schemeClr val="tx1"/>
                </a:solidFill>
                <a:effectLst/>
                <a:latin typeface="Arial" charset="0"/>
                <a:ea typeface="+mn-ea"/>
                <a:cs typeface="+mn-cs"/>
              </a:rPr>
              <a:t>How to do a reimbursement</a:t>
            </a:r>
          </a:p>
          <a:p>
            <a:pPr lvl="2"/>
            <a:r>
              <a:rPr lang="en-US" sz="1200" kern="1200" dirty="0">
                <a:solidFill>
                  <a:schemeClr val="tx1"/>
                </a:solidFill>
                <a:effectLst/>
                <a:latin typeface="Arial" charset="0"/>
                <a:ea typeface="+mn-ea"/>
                <a:cs typeface="+mn-cs"/>
              </a:rPr>
              <a:t>Recommend EFT vs. Check</a:t>
            </a:r>
          </a:p>
          <a:p>
            <a:pPr lvl="1"/>
            <a:r>
              <a:rPr lang="en-US" sz="1200" kern="1200" dirty="0">
                <a:solidFill>
                  <a:schemeClr val="tx1"/>
                </a:solidFill>
                <a:effectLst/>
                <a:latin typeface="Arial" charset="0"/>
                <a:ea typeface="+mn-ea"/>
                <a:cs typeface="+mn-cs"/>
              </a:rPr>
              <a:t>How to pay a provider</a:t>
            </a:r>
          </a:p>
          <a:p>
            <a:pPr lvl="2"/>
            <a:r>
              <a:rPr lang="en-US" sz="1200" kern="1200" dirty="0">
                <a:solidFill>
                  <a:schemeClr val="tx1"/>
                </a:solidFill>
                <a:effectLst/>
                <a:latin typeface="Arial" charset="0"/>
                <a:ea typeface="+mn-ea"/>
                <a:cs typeface="+mn-cs"/>
              </a:rPr>
              <a:t>Show schedule payment functionality –schedule out payments </a:t>
            </a:r>
          </a:p>
          <a:p>
            <a:pPr lvl="1"/>
            <a:r>
              <a:rPr lang="en-US" sz="1200" kern="1200" dirty="0">
                <a:solidFill>
                  <a:schemeClr val="tx1"/>
                </a:solidFill>
                <a:effectLst/>
                <a:latin typeface="Arial" charset="0"/>
                <a:ea typeface="+mn-ea"/>
                <a:cs typeface="+mn-cs"/>
              </a:rPr>
              <a:t>View claims</a:t>
            </a:r>
          </a:p>
          <a:p>
            <a:pPr lvl="2"/>
            <a:r>
              <a:rPr lang="en-US" sz="1200" kern="1200" dirty="0">
                <a:solidFill>
                  <a:schemeClr val="tx1"/>
                </a:solidFill>
                <a:effectLst/>
                <a:latin typeface="Arial" charset="0"/>
                <a:ea typeface="+mn-ea"/>
                <a:cs typeface="+mn-cs"/>
              </a:rPr>
              <a:t>How to enter a claim record </a:t>
            </a:r>
          </a:p>
          <a:p>
            <a:pPr lvl="1"/>
            <a:r>
              <a:rPr lang="en-US" sz="1200" kern="1200" dirty="0">
                <a:solidFill>
                  <a:schemeClr val="tx1"/>
                </a:solidFill>
                <a:effectLst/>
                <a:latin typeface="Arial" charset="0"/>
                <a:ea typeface="+mn-ea"/>
                <a:cs typeface="+mn-cs"/>
              </a:rPr>
              <a:t>Make a contribution</a:t>
            </a:r>
          </a:p>
          <a:p>
            <a:pPr lvl="2"/>
            <a:r>
              <a:rPr lang="en-US" sz="1200" kern="1200" dirty="0">
                <a:solidFill>
                  <a:schemeClr val="tx1"/>
                </a:solidFill>
                <a:effectLst/>
                <a:latin typeface="Arial" charset="0"/>
                <a:ea typeface="+mn-ea"/>
                <a:cs typeface="+mn-cs"/>
              </a:rPr>
              <a:t>Show how to add personal bank account</a:t>
            </a:r>
          </a:p>
          <a:p>
            <a:pPr lvl="1"/>
            <a:r>
              <a:rPr lang="en-US" sz="1200" kern="1200" dirty="0">
                <a:solidFill>
                  <a:schemeClr val="tx1"/>
                </a:solidFill>
                <a:effectLst/>
                <a:latin typeface="Arial" charset="0"/>
                <a:ea typeface="+mn-ea"/>
                <a:cs typeface="+mn-cs"/>
              </a:rPr>
              <a:t>Contribution history</a:t>
            </a:r>
          </a:p>
          <a:p>
            <a:pPr lvl="2"/>
            <a:r>
              <a:rPr lang="en-US" sz="1200" kern="1200" dirty="0">
                <a:solidFill>
                  <a:schemeClr val="tx1"/>
                </a:solidFill>
                <a:effectLst/>
                <a:latin typeface="Arial" charset="0"/>
                <a:ea typeface="+mn-ea"/>
                <a:cs typeface="+mn-cs"/>
              </a:rPr>
              <a:t>Highlight fully maximizing HSA</a:t>
            </a:r>
          </a:p>
          <a:p>
            <a:pPr lvl="1"/>
            <a:r>
              <a:rPr lang="en-US" sz="1200" kern="1200" dirty="0">
                <a:solidFill>
                  <a:schemeClr val="tx1"/>
                </a:solidFill>
                <a:effectLst/>
                <a:latin typeface="Arial" charset="0"/>
                <a:ea typeface="+mn-ea"/>
                <a:cs typeface="+mn-cs"/>
              </a:rPr>
              <a:t>Pending payments</a:t>
            </a:r>
          </a:p>
          <a:p>
            <a:pPr lvl="1"/>
            <a:r>
              <a:rPr lang="en-US" sz="1200" kern="1200" dirty="0">
                <a:solidFill>
                  <a:schemeClr val="tx1"/>
                </a:solidFill>
                <a:effectLst/>
                <a:latin typeface="Arial" charset="0"/>
                <a:ea typeface="+mn-ea"/>
                <a:cs typeface="+mn-cs"/>
              </a:rPr>
              <a:t>Documentation library –show functionality of how to upload</a:t>
            </a:r>
            <a:r>
              <a:rPr lang="en-US" sz="1200" kern="1200" baseline="0" dirty="0">
                <a:solidFill>
                  <a:schemeClr val="tx1"/>
                </a:solidFill>
                <a:effectLst/>
                <a:latin typeface="Arial" charset="0"/>
                <a:ea typeface="+mn-ea"/>
                <a:cs typeface="+mn-cs"/>
              </a:rPr>
              <a:t> a document. Have blank word doc on desktop to “upload” labeled receipt. </a:t>
            </a:r>
            <a:endParaRPr lang="en-US" sz="1200" kern="1200" dirty="0">
              <a:solidFill>
                <a:schemeClr val="tx1"/>
              </a:solidFill>
              <a:effectLst/>
              <a:latin typeface="Arial" charset="0"/>
              <a:ea typeface="+mn-ea"/>
              <a:cs typeface="+mn-cs"/>
            </a:endParaRPr>
          </a:p>
          <a:p>
            <a:pPr lvl="0"/>
            <a:r>
              <a:rPr lang="en-US" sz="1200" kern="1200" dirty="0">
                <a:solidFill>
                  <a:schemeClr val="tx1"/>
                </a:solidFill>
                <a:effectLst/>
                <a:latin typeface="Arial" charset="0"/>
                <a:ea typeface="+mn-ea"/>
                <a:cs typeface="+mn-cs"/>
              </a:rPr>
              <a:t>My Investments</a:t>
            </a:r>
          </a:p>
          <a:p>
            <a:pPr lvl="1"/>
            <a:r>
              <a:rPr lang="en-US" sz="1200" kern="1200" dirty="0">
                <a:solidFill>
                  <a:schemeClr val="tx1"/>
                </a:solidFill>
                <a:effectLst/>
                <a:latin typeface="Arial" charset="0"/>
                <a:ea typeface="+mn-ea"/>
                <a:cs typeface="+mn-cs"/>
              </a:rPr>
              <a:t>Due diligence</a:t>
            </a:r>
          </a:p>
          <a:p>
            <a:pPr lvl="1"/>
            <a:r>
              <a:rPr lang="en-US" sz="1200" kern="1200" dirty="0">
                <a:solidFill>
                  <a:schemeClr val="tx1"/>
                </a:solidFill>
                <a:effectLst/>
                <a:latin typeface="Arial" charset="0"/>
                <a:ea typeface="+mn-ea"/>
                <a:cs typeface="+mn-cs"/>
              </a:rPr>
              <a:t>Investment desktop</a:t>
            </a:r>
          </a:p>
          <a:p>
            <a:pPr lvl="2"/>
            <a:r>
              <a:rPr lang="en-US" sz="1200" kern="1200" dirty="0">
                <a:solidFill>
                  <a:schemeClr val="tx1"/>
                </a:solidFill>
                <a:effectLst/>
                <a:latin typeface="Arial" charset="0"/>
                <a:ea typeface="+mn-ea"/>
                <a:cs typeface="+mn-cs"/>
              </a:rPr>
              <a:t>Add to portfolio</a:t>
            </a:r>
          </a:p>
          <a:p>
            <a:pPr lvl="2"/>
            <a:r>
              <a:rPr lang="en-US" sz="1200" kern="1200" dirty="0">
                <a:solidFill>
                  <a:schemeClr val="tx1"/>
                </a:solidFill>
                <a:effectLst/>
                <a:latin typeface="Arial" charset="0"/>
                <a:ea typeface="+mn-ea"/>
                <a:cs typeface="+mn-cs"/>
              </a:rPr>
              <a:t>Edit portfolio</a:t>
            </a:r>
          </a:p>
          <a:p>
            <a:pPr lvl="2"/>
            <a:r>
              <a:rPr lang="en-US" sz="1200" kern="1200" dirty="0">
                <a:solidFill>
                  <a:schemeClr val="tx1"/>
                </a:solidFill>
                <a:effectLst/>
                <a:latin typeface="Arial" charset="0"/>
                <a:ea typeface="+mn-ea"/>
                <a:cs typeface="+mn-cs"/>
              </a:rPr>
              <a:t>Make a trade</a:t>
            </a:r>
          </a:p>
          <a:p>
            <a:pPr lvl="2"/>
            <a:r>
              <a:rPr lang="en-US" sz="1200" kern="1200" dirty="0">
                <a:solidFill>
                  <a:schemeClr val="tx1"/>
                </a:solidFill>
                <a:effectLst/>
                <a:latin typeface="Arial" charset="0"/>
                <a:ea typeface="+mn-ea"/>
                <a:cs typeface="+mn-cs"/>
              </a:rPr>
              <a:t>Pending trades</a:t>
            </a:r>
          </a:p>
          <a:p>
            <a:pPr lvl="2"/>
            <a:r>
              <a:rPr lang="en-US" sz="1200" kern="1200" dirty="0">
                <a:solidFill>
                  <a:schemeClr val="tx1"/>
                </a:solidFill>
                <a:effectLst/>
                <a:latin typeface="Arial" charset="0"/>
                <a:ea typeface="+mn-ea"/>
                <a:cs typeface="+mn-cs"/>
              </a:rPr>
              <a:t>Fund activity</a:t>
            </a:r>
          </a:p>
          <a:p>
            <a:r>
              <a:rPr lang="en-US" sz="1200" kern="1200" dirty="0">
                <a:solidFill>
                  <a:schemeClr val="tx1"/>
                </a:solidFill>
                <a:effectLst/>
                <a:latin typeface="Arial" charset="0"/>
                <a:ea typeface="+mn-ea"/>
                <a:cs typeface="+mn-cs"/>
              </a:rPr>
              <a:t> </a:t>
            </a:r>
            <a:endParaRPr lang="en-US" baseline="0" dirty="0"/>
          </a:p>
          <a:p>
            <a:endParaRPr lang="en-US"/>
          </a:p>
          <a:p>
            <a:endParaRPr lang="en-US"/>
          </a:p>
        </p:txBody>
      </p:sp>
      <p:sp>
        <p:nvSpPr>
          <p:cNvPr id="4" name="Slide Number Placeholder 3"/>
          <p:cNvSpPr>
            <a:spLocks noGrp="1"/>
          </p:cNvSpPr>
          <p:nvPr>
            <p:ph type="sldNum" sz="quarter" idx="10"/>
          </p:nvPr>
        </p:nvSpPr>
        <p:spPr/>
        <p:txBody>
          <a:bodyPr/>
          <a:lstStyle/>
          <a:p>
            <a:fld id="{BBE42FE3-2463-BA40-B165-CCAA241FE5E0}" type="slidenum">
              <a:rPr lang="en-US" smtClean="0"/>
              <a:t>5</a:t>
            </a:fld>
            <a:endParaRPr lang="en-US"/>
          </a:p>
        </p:txBody>
      </p:sp>
    </p:spTree>
    <p:extLst>
      <p:ext uri="{BB962C8B-B14F-4D97-AF65-F5344CB8AC3E}">
        <p14:creationId xmlns:p14="http://schemas.microsoft.com/office/powerpoint/2010/main" val="1614707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E42FE3-2463-BA40-B165-CCAA241FE5E0}" type="slidenum">
              <a:rPr lang="en-US" smtClean="0"/>
              <a:t>7</a:t>
            </a:fld>
            <a:endParaRPr lang="en-US"/>
          </a:p>
        </p:txBody>
      </p:sp>
    </p:spTree>
    <p:extLst>
      <p:ext uri="{BB962C8B-B14F-4D97-AF65-F5344CB8AC3E}">
        <p14:creationId xmlns:p14="http://schemas.microsoft.com/office/powerpoint/2010/main" val="25146128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7.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10.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1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accent1"/>
        </a:solidFill>
        <a:effectLst/>
      </p:bgPr>
    </p:bg>
    <p:spTree>
      <p:nvGrpSpPr>
        <p:cNvPr id="1" name=""/>
        <p:cNvGrpSpPr/>
        <p:nvPr/>
      </p:nvGrpSpPr>
      <p:grpSpPr>
        <a:xfrm>
          <a:off x="0" y="0"/>
          <a:ext cx="0" cy="0"/>
          <a:chOff x="0" y="0"/>
          <a:chExt cx="0" cy="0"/>
        </a:xfrm>
      </p:grpSpPr>
      <p:sp>
        <p:nvSpPr>
          <p:cNvPr id="17" name="Rectangle 16"/>
          <p:cNvSpPr/>
          <p:nvPr userDrawn="1"/>
        </p:nvSpPr>
        <p:spPr>
          <a:xfrm>
            <a:off x="-1304" y="2501391"/>
            <a:ext cx="9145305" cy="194339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900">
              <a:solidFill>
                <a:schemeClr val="accent1"/>
              </a:solidFill>
            </a:endParaRPr>
          </a:p>
        </p:txBody>
      </p:sp>
      <p:sp>
        <p:nvSpPr>
          <p:cNvPr id="18" name="Rectangle 17"/>
          <p:cNvSpPr/>
          <p:nvPr userDrawn="1"/>
        </p:nvSpPr>
        <p:spPr>
          <a:xfrm>
            <a:off x="461831" y="626542"/>
            <a:ext cx="8674707" cy="305630"/>
          </a:xfrm>
          <a:prstGeom prst="rect">
            <a:avLst/>
          </a:prstGeom>
          <a:solidFill>
            <a:srgbClr val="592C8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900">
              <a:solidFill>
                <a:schemeClr val="accent1"/>
              </a:solidFill>
            </a:endParaRPr>
          </a:p>
        </p:txBody>
      </p:sp>
      <p:sp>
        <p:nvSpPr>
          <p:cNvPr id="19" name="Title 1"/>
          <p:cNvSpPr>
            <a:spLocks noGrp="1"/>
          </p:cNvSpPr>
          <p:nvPr>
            <p:ph type="title" hasCustomPrompt="1"/>
          </p:nvPr>
        </p:nvSpPr>
        <p:spPr>
          <a:xfrm>
            <a:off x="1210603" y="342735"/>
            <a:ext cx="6707864" cy="1558864"/>
          </a:xfrm>
        </p:spPr>
        <p:txBody>
          <a:bodyPr anchor="ctr"/>
          <a:lstStyle>
            <a:lvl1pPr algn="ctr">
              <a:lnSpc>
                <a:spcPct val="90000"/>
              </a:lnSpc>
              <a:defRPr sz="5000" b="1" cap="none" baseline="0">
                <a:solidFill>
                  <a:schemeClr val="bg1"/>
                </a:solidFill>
              </a:defRPr>
            </a:lvl1pPr>
          </a:lstStyle>
          <a:p>
            <a:r>
              <a:rPr lang="en-US" dirty="0"/>
              <a:t>Click to edit </a:t>
            </a:r>
            <a:br>
              <a:rPr lang="en-US" dirty="0"/>
            </a:br>
            <a:r>
              <a:rPr lang="en-US" dirty="0"/>
              <a:t>Master title style</a:t>
            </a:r>
          </a:p>
        </p:txBody>
      </p:sp>
      <p:cxnSp>
        <p:nvCxnSpPr>
          <p:cNvPr id="20" name="Straight Connector 19"/>
          <p:cNvCxnSpPr/>
          <p:nvPr userDrawn="1"/>
        </p:nvCxnSpPr>
        <p:spPr>
          <a:xfrm>
            <a:off x="4564534" y="1839069"/>
            <a:ext cx="0" cy="0"/>
          </a:xfrm>
          <a:prstGeom prst="line">
            <a:avLst/>
          </a:prstGeom>
          <a:ln w="76200"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1" name="Text Placeholder 37"/>
          <p:cNvSpPr>
            <a:spLocks noGrp="1"/>
          </p:cNvSpPr>
          <p:nvPr>
            <p:ph type="body" sz="quarter" idx="10" hasCustomPrompt="1"/>
          </p:nvPr>
        </p:nvSpPr>
        <p:spPr>
          <a:xfrm>
            <a:off x="1994759" y="1911880"/>
            <a:ext cx="5139558" cy="376706"/>
          </a:xfrm>
        </p:spPr>
        <p:txBody>
          <a:bodyPr anchor="ctr">
            <a:normAutofit/>
          </a:bodyPr>
          <a:lstStyle>
            <a:lvl1pPr marL="0" indent="0" algn="ctr">
              <a:buNone/>
              <a:defRPr sz="2400">
                <a:solidFill>
                  <a:srgbClr val="FFFFFF"/>
                </a:solidFill>
              </a:defRPr>
            </a:lvl1pPr>
            <a:lvl2pPr marL="457189" indent="0">
              <a:buNone/>
              <a:defRPr/>
            </a:lvl2pPr>
            <a:lvl3pPr marL="914378" indent="0">
              <a:buNone/>
              <a:defRPr/>
            </a:lvl3pPr>
            <a:lvl4pPr marL="1371566" indent="0">
              <a:buNone/>
              <a:defRPr/>
            </a:lvl4pPr>
            <a:lvl5pPr marL="1828754" indent="0">
              <a:buNone/>
              <a:defRPr/>
            </a:lvl5pPr>
          </a:lstStyle>
          <a:p>
            <a:pPr lvl="0"/>
            <a:r>
              <a:rPr lang="en-US" dirty="0"/>
              <a:t>Click to edit subtitle</a:t>
            </a:r>
          </a:p>
        </p:txBody>
      </p:sp>
      <p:sp>
        <p:nvSpPr>
          <p:cNvPr id="23" name="Rectangle 22"/>
          <p:cNvSpPr/>
          <p:nvPr userDrawn="1"/>
        </p:nvSpPr>
        <p:spPr>
          <a:xfrm>
            <a:off x="5677752" y="4599735"/>
            <a:ext cx="3458782" cy="53456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900">
              <a:solidFill>
                <a:schemeClr val="accent1"/>
              </a:solidFill>
            </a:endParaRPr>
          </a:p>
        </p:txBody>
      </p:sp>
      <p:sp>
        <p:nvSpPr>
          <p:cNvPr id="24" name="Rectangle 23"/>
          <p:cNvSpPr/>
          <p:nvPr userDrawn="1"/>
        </p:nvSpPr>
        <p:spPr>
          <a:xfrm>
            <a:off x="83762" y="4467024"/>
            <a:ext cx="5302288" cy="60474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900">
              <a:solidFill>
                <a:schemeClr val="tx2"/>
              </a:solidFill>
            </a:endParaRPr>
          </a:p>
        </p:txBody>
      </p:sp>
      <p:sp>
        <p:nvSpPr>
          <p:cNvPr id="30" name="TextBox 29"/>
          <p:cNvSpPr txBox="1"/>
          <p:nvPr userDrawn="1"/>
        </p:nvSpPr>
        <p:spPr>
          <a:xfrm>
            <a:off x="4205907" y="4686514"/>
            <a:ext cx="4508500" cy="215444"/>
          </a:xfrm>
          <a:prstGeom prst="rect">
            <a:avLst/>
          </a:prstGeom>
          <a:noFill/>
        </p:spPr>
        <p:txBody>
          <a:bodyPr wrap="square" rtlCol="0">
            <a:spAutoFit/>
          </a:bodyPr>
          <a:lstStyle/>
          <a:p>
            <a:pPr algn="r"/>
            <a:r>
              <a:rPr lang="en-US" sz="800" b="0" dirty="0">
                <a:solidFill>
                  <a:schemeClr val="bg1"/>
                </a:solidFill>
                <a:latin typeface="Arial" pitchFamily="34" charset="0"/>
                <a:cs typeface="Arial" pitchFamily="34" charset="0"/>
              </a:rPr>
              <a:t>Copyright © 2019 HealthEquity, Inc.</a:t>
            </a:r>
            <a:r>
              <a:rPr lang="en-US" sz="800" b="0" baseline="0" dirty="0">
                <a:solidFill>
                  <a:schemeClr val="bg1"/>
                </a:solidFill>
                <a:latin typeface="Arial" pitchFamily="34" charset="0"/>
                <a:cs typeface="Arial" pitchFamily="34" charset="0"/>
              </a:rPr>
              <a:t> All rights reserved.</a:t>
            </a:r>
            <a:endParaRPr lang="en-US" sz="800" b="0" dirty="0">
              <a:solidFill>
                <a:schemeClr val="bg1"/>
              </a:solidFill>
              <a:latin typeface="Arial" pitchFamily="34" charset="0"/>
              <a:cs typeface="Arial" pitchFamily="34" charset="0"/>
            </a:endParaRPr>
          </a:p>
        </p:txBody>
      </p:sp>
      <p:pic>
        <p:nvPicPr>
          <p:cNvPr id="3" name="Picture 2">
            <a:extLst>
              <a:ext uri="{FF2B5EF4-FFF2-40B4-BE49-F238E27FC236}">
                <a16:creationId xmlns:a16="http://schemas.microsoft.com/office/drawing/2014/main" id="{8060D232-6C8C-C44F-83F6-8D6CE19E95F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3051200" y="2571058"/>
            <a:ext cx="3057291" cy="1801368"/>
          </a:xfrm>
          <a:prstGeom prst="rect">
            <a:avLst/>
          </a:prstGeom>
        </p:spPr>
      </p:pic>
      <p:pic>
        <p:nvPicPr>
          <p:cNvPr id="5" name="Picture 4">
            <a:extLst>
              <a:ext uri="{FF2B5EF4-FFF2-40B4-BE49-F238E27FC236}">
                <a16:creationId xmlns:a16="http://schemas.microsoft.com/office/drawing/2014/main" id="{A7C53BFB-D970-794A-9C58-D589DA78B21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3899" y="2571058"/>
            <a:ext cx="3055098" cy="1801368"/>
          </a:xfrm>
          <a:prstGeom prst="rect">
            <a:avLst/>
          </a:prstGeom>
        </p:spPr>
      </p:pic>
      <p:pic>
        <p:nvPicPr>
          <p:cNvPr id="22" name="Picture 21">
            <a:extLst>
              <a:ext uri="{FF2B5EF4-FFF2-40B4-BE49-F238E27FC236}">
                <a16:creationId xmlns:a16="http://schemas.microsoft.com/office/drawing/2014/main" id="{F7C46F2D-61CA-FD4E-AD43-EE7AE3A33666}"/>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6100010" y="2571057"/>
            <a:ext cx="3043991" cy="1796331"/>
          </a:xfrm>
          <a:prstGeom prst="rect">
            <a:avLst/>
          </a:prstGeom>
        </p:spPr>
      </p:pic>
      <p:sp>
        <p:nvSpPr>
          <p:cNvPr id="2" name="TextBox 1">
            <a:extLst>
              <a:ext uri="{FF2B5EF4-FFF2-40B4-BE49-F238E27FC236}">
                <a16:creationId xmlns:a16="http://schemas.microsoft.com/office/drawing/2014/main" id="{083CB571-BB2F-214E-8675-97C0FBD3CF47}"/>
              </a:ext>
            </a:extLst>
          </p:cNvPr>
          <p:cNvSpPr txBox="1"/>
          <p:nvPr userDrawn="1"/>
        </p:nvSpPr>
        <p:spPr>
          <a:xfrm>
            <a:off x="28980" y="2649012"/>
            <a:ext cx="942322" cy="369332"/>
          </a:xfrm>
          <a:prstGeom prst="rect">
            <a:avLst/>
          </a:prstGeom>
          <a:noFill/>
        </p:spPr>
        <p:txBody>
          <a:bodyPr wrap="square" rtlCol="0">
            <a:spAutoFit/>
          </a:bodyPr>
          <a:lstStyle/>
          <a:p>
            <a:r>
              <a:rPr lang="en-US" sz="900" dirty="0">
                <a:solidFill>
                  <a:schemeClr val="bg1"/>
                </a:solidFill>
              </a:rPr>
              <a:t>Members since 2012</a:t>
            </a:r>
          </a:p>
        </p:txBody>
      </p:sp>
      <p:sp>
        <p:nvSpPr>
          <p:cNvPr id="15" name="TextBox 14">
            <a:extLst>
              <a:ext uri="{FF2B5EF4-FFF2-40B4-BE49-F238E27FC236}">
                <a16:creationId xmlns:a16="http://schemas.microsoft.com/office/drawing/2014/main" id="{8B97D599-FF9C-ED47-97FC-376143BD8251}"/>
              </a:ext>
            </a:extLst>
          </p:cNvPr>
          <p:cNvSpPr txBox="1"/>
          <p:nvPr userDrawn="1"/>
        </p:nvSpPr>
        <p:spPr>
          <a:xfrm>
            <a:off x="5348986" y="3996182"/>
            <a:ext cx="836558" cy="369332"/>
          </a:xfrm>
          <a:prstGeom prst="rect">
            <a:avLst/>
          </a:prstGeom>
          <a:noFill/>
        </p:spPr>
        <p:txBody>
          <a:bodyPr wrap="square" rtlCol="0">
            <a:spAutoFit/>
          </a:bodyPr>
          <a:lstStyle/>
          <a:p>
            <a:r>
              <a:rPr lang="en-US" sz="900" dirty="0">
                <a:solidFill>
                  <a:schemeClr val="tx1">
                    <a:lumMod val="75000"/>
                  </a:schemeClr>
                </a:solidFill>
              </a:rPr>
              <a:t>Members since 2018</a:t>
            </a:r>
          </a:p>
        </p:txBody>
      </p:sp>
      <p:sp>
        <p:nvSpPr>
          <p:cNvPr id="16" name="TextBox 15">
            <a:extLst>
              <a:ext uri="{FF2B5EF4-FFF2-40B4-BE49-F238E27FC236}">
                <a16:creationId xmlns:a16="http://schemas.microsoft.com/office/drawing/2014/main" id="{E2C64EAF-9778-8446-90DF-A91A0B6F1235}"/>
              </a:ext>
            </a:extLst>
          </p:cNvPr>
          <p:cNvSpPr txBox="1"/>
          <p:nvPr userDrawn="1"/>
        </p:nvSpPr>
        <p:spPr>
          <a:xfrm>
            <a:off x="7822224" y="4130070"/>
            <a:ext cx="1404140" cy="230832"/>
          </a:xfrm>
          <a:prstGeom prst="rect">
            <a:avLst/>
          </a:prstGeom>
          <a:noFill/>
        </p:spPr>
        <p:txBody>
          <a:bodyPr wrap="square" rtlCol="0">
            <a:spAutoFit/>
          </a:bodyPr>
          <a:lstStyle/>
          <a:p>
            <a:r>
              <a:rPr lang="en-US" sz="900" dirty="0">
                <a:solidFill>
                  <a:schemeClr val="bg1"/>
                </a:solidFill>
              </a:rPr>
              <a:t>Members since 2006</a:t>
            </a:r>
          </a:p>
        </p:txBody>
      </p:sp>
      <p:pic>
        <p:nvPicPr>
          <p:cNvPr id="6" name="Picture 5">
            <a:extLst>
              <a:ext uri="{FF2B5EF4-FFF2-40B4-BE49-F238E27FC236}">
                <a16:creationId xmlns:a16="http://schemas.microsoft.com/office/drawing/2014/main" id="{DA8AED44-BBFF-994A-8EE6-0BB7EC688DD5}"/>
              </a:ext>
            </a:extLst>
          </p:cNvPr>
          <p:cNvPicPr>
            <a:picLocks noChangeAspect="1"/>
          </p:cNvPicPr>
          <p:nvPr userDrawn="1"/>
        </p:nvPicPr>
        <p:blipFill>
          <a:blip r:embed="rId5"/>
          <a:stretch>
            <a:fillRect/>
          </a:stretch>
        </p:blipFill>
        <p:spPr>
          <a:xfrm>
            <a:off x="356984" y="4467024"/>
            <a:ext cx="2101468" cy="679422"/>
          </a:xfrm>
          <a:prstGeom prst="rect">
            <a:avLst/>
          </a:prstGeom>
        </p:spPr>
      </p:pic>
    </p:spTree>
    <p:extLst>
      <p:ext uri="{BB962C8B-B14F-4D97-AF65-F5344CB8AC3E}">
        <p14:creationId xmlns:p14="http://schemas.microsoft.com/office/powerpoint/2010/main" val="1497832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o titl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9DB2B9AF-7C7A-ED4B-8B47-5EFC4C7403E8}" type="slidenum">
              <a:rPr lang="en-US" smtClean="0"/>
              <a:pPr/>
              <a:t>‹#›</a:t>
            </a:fld>
            <a:endParaRPr lang="en-US" dirty="0"/>
          </a:p>
        </p:txBody>
      </p:sp>
      <p:sp>
        <p:nvSpPr>
          <p:cNvPr id="4" name="Rectangle 3"/>
          <p:cNvSpPr/>
          <p:nvPr userDrawn="1"/>
        </p:nvSpPr>
        <p:spPr>
          <a:xfrm>
            <a:off x="437924" y="685019"/>
            <a:ext cx="8232962" cy="25805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Tree>
    <p:extLst>
      <p:ext uri="{BB962C8B-B14F-4D97-AF65-F5344CB8AC3E}">
        <p14:creationId xmlns:p14="http://schemas.microsoft.com/office/powerpoint/2010/main" val="828756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Left picture">
    <p:spTree>
      <p:nvGrpSpPr>
        <p:cNvPr id="1" name=""/>
        <p:cNvGrpSpPr/>
        <p:nvPr/>
      </p:nvGrpSpPr>
      <p:grpSpPr>
        <a:xfrm>
          <a:off x="0" y="0"/>
          <a:ext cx="0" cy="0"/>
          <a:chOff x="0" y="0"/>
          <a:chExt cx="0" cy="0"/>
        </a:xfrm>
      </p:grpSpPr>
      <p:sp>
        <p:nvSpPr>
          <p:cNvPr id="9" name="Rectangle 8"/>
          <p:cNvSpPr/>
          <p:nvPr userDrawn="1"/>
        </p:nvSpPr>
        <p:spPr>
          <a:xfrm>
            <a:off x="461830" y="626542"/>
            <a:ext cx="8674707" cy="30563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accent1"/>
              </a:solidFill>
            </a:endParaRPr>
          </a:p>
        </p:txBody>
      </p:sp>
      <p:sp>
        <p:nvSpPr>
          <p:cNvPr id="2" name="Title 1"/>
          <p:cNvSpPr>
            <a:spLocks noGrp="1"/>
          </p:cNvSpPr>
          <p:nvPr>
            <p:ph type="title"/>
          </p:nvPr>
        </p:nvSpPr>
        <p:spPr>
          <a:xfrm>
            <a:off x="5969055" y="409261"/>
            <a:ext cx="2760097" cy="1045822"/>
          </a:xfrm>
        </p:spPr>
        <p:txBody>
          <a:bodyPr wrap="square" anchor="b"/>
          <a:lstStyle>
            <a:lvl1pPr algn="r">
              <a:defRPr sz="3500" b="1"/>
            </a:lvl1pPr>
          </a:lstStyle>
          <a:p>
            <a:r>
              <a:rPr lang="en-US" dirty="0"/>
              <a:t>Click to edit Master title</a:t>
            </a:r>
          </a:p>
        </p:txBody>
      </p:sp>
      <p:sp>
        <p:nvSpPr>
          <p:cNvPr id="4" name="Text Placeholder 3"/>
          <p:cNvSpPr>
            <a:spLocks noGrp="1"/>
          </p:cNvSpPr>
          <p:nvPr>
            <p:ph type="body" sz="half" idx="2"/>
          </p:nvPr>
        </p:nvSpPr>
        <p:spPr>
          <a:xfrm>
            <a:off x="5963211" y="1432728"/>
            <a:ext cx="2760097" cy="603647"/>
          </a:xfrm>
        </p:spPr>
        <p:txBody>
          <a:bodyPr/>
          <a:lstStyle>
            <a:lvl1pPr marL="0" indent="0" algn="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Rectangle 7"/>
          <p:cNvSpPr/>
          <p:nvPr userDrawn="1"/>
        </p:nvSpPr>
        <p:spPr>
          <a:xfrm>
            <a:off x="3" y="2"/>
            <a:ext cx="1144277" cy="71676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3" y="0"/>
            <a:ext cx="5168109" cy="5143500"/>
          </a:xfrm>
          <a:solidFill>
            <a:schemeClr val="bg2"/>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Rectangle 11"/>
          <p:cNvSpPr/>
          <p:nvPr userDrawn="1"/>
        </p:nvSpPr>
        <p:spPr>
          <a:xfrm>
            <a:off x="6406442" y="4617954"/>
            <a:ext cx="2237537" cy="49697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4BFC817-B1A1-7144-B65E-87E7DD684AE8}"/>
              </a:ext>
            </a:extLst>
          </p:cNvPr>
          <p:cNvPicPr>
            <a:picLocks noChangeAspect="1"/>
          </p:cNvPicPr>
          <p:nvPr userDrawn="1"/>
        </p:nvPicPr>
        <p:blipFill>
          <a:blip r:embed="rId2"/>
          <a:stretch>
            <a:fillRect/>
          </a:stretch>
        </p:blipFill>
        <p:spPr>
          <a:xfrm>
            <a:off x="7251737" y="4583237"/>
            <a:ext cx="1732905" cy="560263"/>
          </a:xfrm>
          <a:prstGeom prst="rect">
            <a:avLst/>
          </a:prstGeom>
        </p:spPr>
      </p:pic>
    </p:spTree>
    <p:extLst>
      <p:ext uri="{BB962C8B-B14F-4D97-AF65-F5344CB8AC3E}">
        <p14:creationId xmlns:p14="http://schemas.microsoft.com/office/powerpoint/2010/main" val="18849397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9" name="Rectangle 8"/>
          <p:cNvSpPr/>
          <p:nvPr userDrawn="1"/>
        </p:nvSpPr>
        <p:spPr>
          <a:xfrm>
            <a:off x="461830" y="626542"/>
            <a:ext cx="8674707" cy="30563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accent1"/>
              </a:solidFill>
            </a:endParaRPr>
          </a:p>
        </p:txBody>
      </p:sp>
      <p:sp>
        <p:nvSpPr>
          <p:cNvPr id="4" name="Picture Placeholder 2"/>
          <p:cNvSpPr>
            <a:spLocks noGrp="1"/>
          </p:cNvSpPr>
          <p:nvPr>
            <p:ph type="pic" idx="1"/>
          </p:nvPr>
        </p:nvSpPr>
        <p:spPr>
          <a:xfrm>
            <a:off x="3975894" y="0"/>
            <a:ext cx="5168109" cy="5143500"/>
          </a:xfrm>
          <a:solidFill>
            <a:srgbClr val="F1F1F2"/>
          </a:solidFill>
          <a:ln>
            <a:no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6" name="Title 1"/>
          <p:cNvSpPr>
            <a:spLocks noGrp="1"/>
          </p:cNvSpPr>
          <p:nvPr>
            <p:ph type="title"/>
          </p:nvPr>
        </p:nvSpPr>
        <p:spPr>
          <a:xfrm>
            <a:off x="384862" y="268356"/>
            <a:ext cx="3119026" cy="1078543"/>
          </a:xfrm>
        </p:spPr>
        <p:txBody>
          <a:bodyPr wrap="square" anchor="b"/>
          <a:lstStyle>
            <a:lvl1pPr algn="l">
              <a:defRPr sz="3500" b="1"/>
            </a:lvl1pPr>
          </a:lstStyle>
          <a:p>
            <a:r>
              <a:rPr lang="en-US" dirty="0"/>
              <a:t>Click to edit Master title</a:t>
            </a:r>
          </a:p>
        </p:txBody>
      </p:sp>
      <p:sp>
        <p:nvSpPr>
          <p:cNvPr id="11" name="Text Placeholder 3"/>
          <p:cNvSpPr>
            <a:spLocks noGrp="1"/>
          </p:cNvSpPr>
          <p:nvPr>
            <p:ph type="body" sz="half" idx="10"/>
          </p:nvPr>
        </p:nvSpPr>
        <p:spPr>
          <a:xfrm>
            <a:off x="395673" y="1346142"/>
            <a:ext cx="2955830" cy="603647"/>
          </a:xfrm>
        </p:spPr>
        <p:txBody>
          <a:bodyPr/>
          <a:lstStyle>
            <a:lvl1pPr marL="0" indent="0" algn="l">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pic>
        <p:nvPicPr>
          <p:cNvPr id="12" name="Picture 11">
            <a:extLst>
              <a:ext uri="{FF2B5EF4-FFF2-40B4-BE49-F238E27FC236}">
                <a16:creationId xmlns:a16="http://schemas.microsoft.com/office/drawing/2014/main" id="{336BB088-5102-A947-A85C-AEAE98A3949E}"/>
              </a:ext>
            </a:extLst>
          </p:cNvPr>
          <p:cNvPicPr>
            <a:picLocks noChangeAspect="1"/>
          </p:cNvPicPr>
          <p:nvPr userDrawn="1"/>
        </p:nvPicPr>
        <p:blipFill>
          <a:blip r:embed="rId2"/>
          <a:stretch>
            <a:fillRect/>
          </a:stretch>
        </p:blipFill>
        <p:spPr>
          <a:xfrm>
            <a:off x="140683" y="4583237"/>
            <a:ext cx="1732905" cy="560263"/>
          </a:xfrm>
          <a:prstGeom prst="rect">
            <a:avLst/>
          </a:prstGeom>
        </p:spPr>
      </p:pic>
    </p:spTree>
    <p:extLst>
      <p:ext uri="{BB962C8B-B14F-4D97-AF65-F5344CB8AC3E}">
        <p14:creationId xmlns:p14="http://schemas.microsoft.com/office/powerpoint/2010/main" val="692425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Rectangle 3"/>
          <p:cNvSpPr/>
          <p:nvPr userDrawn="1"/>
        </p:nvSpPr>
        <p:spPr>
          <a:xfrm>
            <a:off x="0" y="0"/>
            <a:ext cx="9144000"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pic>
        <p:nvPicPr>
          <p:cNvPr id="3" name="Picture 2">
            <a:extLst>
              <a:ext uri="{FF2B5EF4-FFF2-40B4-BE49-F238E27FC236}">
                <a16:creationId xmlns:a16="http://schemas.microsoft.com/office/drawing/2014/main" id="{C5F4E810-9E45-1F43-AADF-360F6AFEB91A}"/>
              </a:ext>
            </a:extLst>
          </p:cNvPr>
          <p:cNvPicPr>
            <a:picLocks noChangeAspect="1"/>
          </p:cNvPicPr>
          <p:nvPr userDrawn="1"/>
        </p:nvPicPr>
        <p:blipFill>
          <a:blip r:embed="rId2"/>
          <a:stretch>
            <a:fillRect/>
          </a:stretch>
        </p:blipFill>
        <p:spPr>
          <a:xfrm>
            <a:off x="1507866" y="703542"/>
            <a:ext cx="6170147" cy="3596815"/>
          </a:xfrm>
          <a:prstGeom prst="rect">
            <a:avLst/>
          </a:prstGeom>
        </p:spPr>
      </p:pic>
    </p:spTree>
    <p:extLst>
      <p:ext uri="{BB962C8B-B14F-4D97-AF65-F5344CB8AC3E}">
        <p14:creationId xmlns:p14="http://schemas.microsoft.com/office/powerpoint/2010/main" val="1225011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Header">
    <p:bg>
      <p:bgPr>
        <a:solidFill>
          <a:schemeClr val="accent1"/>
        </a:solidFill>
        <a:effectLst/>
      </p:bgPr>
    </p:bg>
    <p:spTree>
      <p:nvGrpSpPr>
        <p:cNvPr id="1" name=""/>
        <p:cNvGrpSpPr/>
        <p:nvPr/>
      </p:nvGrpSpPr>
      <p:grpSpPr>
        <a:xfrm>
          <a:off x="0" y="0"/>
          <a:ext cx="0" cy="0"/>
          <a:chOff x="0" y="0"/>
          <a:chExt cx="0" cy="0"/>
        </a:xfrm>
      </p:grpSpPr>
      <p:sp>
        <p:nvSpPr>
          <p:cNvPr id="17" name="Rectangle 16"/>
          <p:cNvSpPr/>
          <p:nvPr userDrawn="1"/>
        </p:nvSpPr>
        <p:spPr>
          <a:xfrm>
            <a:off x="-1304" y="2501391"/>
            <a:ext cx="9145305" cy="194339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900">
              <a:solidFill>
                <a:schemeClr val="accent1"/>
              </a:solidFill>
            </a:endParaRPr>
          </a:p>
        </p:txBody>
      </p:sp>
      <p:sp>
        <p:nvSpPr>
          <p:cNvPr id="18" name="Rectangle 17"/>
          <p:cNvSpPr/>
          <p:nvPr userDrawn="1"/>
        </p:nvSpPr>
        <p:spPr>
          <a:xfrm>
            <a:off x="461831" y="626542"/>
            <a:ext cx="8674707" cy="305630"/>
          </a:xfrm>
          <a:prstGeom prst="rect">
            <a:avLst/>
          </a:prstGeom>
          <a:solidFill>
            <a:srgbClr val="592C8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900">
              <a:solidFill>
                <a:schemeClr val="accent1"/>
              </a:solidFill>
            </a:endParaRPr>
          </a:p>
        </p:txBody>
      </p:sp>
      <p:sp>
        <p:nvSpPr>
          <p:cNvPr id="19" name="Title 1"/>
          <p:cNvSpPr>
            <a:spLocks noGrp="1"/>
          </p:cNvSpPr>
          <p:nvPr>
            <p:ph type="title" hasCustomPrompt="1"/>
          </p:nvPr>
        </p:nvSpPr>
        <p:spPr>
          <a:xfrm>
            <a:off x="1210603" y="342735"/>
            <a:ext cx="6707864" cy="1558864"/>
          </a:xfrm>
        </p:spPr>
        <p:txBody>
          <a:bodyPr anchor="t">
            <a:noAutofit/>
          </a:bodyPr>
          <a:lstStyle>
            <a:lvl1pPr algn="ctr">
              <a:lnSpc>
                <a:spcPct val="90000"/>
              </a:lnSpc>
              <a:defRPr sz="5000" b="1" cap="none" baseline="0">
                <a:solidFill>
                  <a:schemeClr val="bg1"/>
                </a:solidFill>
              </a:defRPr>
            </a:lvl1pPr>
          </a:lstStyle>
          <a:p>
            <a:r>
              <a:rPr lang="en-US" dirty="0"/>
              <a:t>Click to edit </a:t>
            </a:r>
            <a:br>
              <a:rPr lang="en-US" dirty="0"/>
            </a:br>
            <a:r>
              <a:rPr lang="en-US" dirty="0"/>
              <a:t>Master title style</a:t>
            </a:r>
          </a:p>
        </p:txBody>
      </p:sp>
      <p:cxnSp>
        <p:nvCxnSpPr>
          <p:cNvPr id="20" name="Straight Connector 19"/>
          <p:cNvCxnSpPr/>
          <p:nvPr userDrawn="1"/>
        </p:nvCxnSpPr>
        <p:spPr>
          <a:xfrm>
            <a:off x="4564534" y="1839069"/>
            <a:ext cx="0" cy="0"/>
          </a:xfrm>
          <a:prstGeom prst="line">
            <a:avLst/>
          </a:prstGeom>
          <a:ln w="76200"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1" name="Text Placeholder 37"/>
          <p:cNvSpPr>
            <a:spLocks noGrp="1"/>
          </p:cNvSpPr>
          <p:nvPr>
            <p:ph type="body" sz="quarter" idx="10" hasCustomPrompt="1"/>
          </p:nvPr>
        </p:nvSpPr>
        <p:spPr>
          <a:xfrm>
            <a:off x="1994759" y="1911880"/>
            <a:ext cx="5139558" cy="376706"/>
          </a:xfrm>
        </p:spPr>
        <p:txBody>
          <a:bodyPr>
            <a:normAutofit/>
          </a:bodyPr>
          <a:lstStyle>
            <a:lvl1pPr marL="0" indent="0" algn="ctr">
              <a:buNone/>
              <a:defRPr sz="2400">
                <a:solidFill>
                  <a:srgbClr val="FFFFFF"/>
                </a:solidFill>
              </a:defRPr>
            </a:lvl1pPr>
            <a:lvl2pPr marL="457189" indent="0">
              <a:buNone/>
              <a:defRPr/>
            </a:lvl2pPr>
            <a:lvl3pPr marL="914378" indent="0">
              <a:buNone/>
              <a:defRPr/>
            </a:lvl3pPr>
            <a:lvl4pPr marL="1371566" indent="0">
              <a:buNone/>
              <a:defRPr/>
            </a:lvl4pPr>
            <a:lvl5pPr marL="1828754" indent="0">
              <a:buNone/>
              <a:defRPr/>
            </a:lvl5pPr>
          </a:lstStyle>
          <a:p>
            <a:pPr lvl="0"/>
            <a:r>
              <a:rPr lang="en-US" dirty="0"/>
              <a:t>Click to edit subtitle</a:t>
            </a:r>
          </a:p>
        </p:txBody>
      </p:sp>
      <p:sp>
        <p:nvSpPr>
          <p:cNvPr id="23" name="Rectangle 22"/>
          <p:cNvSpPr/>
          <p:nvPr userDrawn="1"/>
        </p:nvSpPr>
        <p:spPr>
          <a:xfrm>
            <a:off x="5677752" y="4599735"/>
            <a:ext cx="3458782" cy="53456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900">
              <a:solidFill>
                <a:schemeClr val="accent1"/>
              </a:solidFill>
            </a:endParaRPr>
          </a:p>
        </p:txBody>
      </p:sp>
      <p:sp>
        <p:nvSpPr>
          <p:cNvPr id="24" name="Rectangle 23"/>
          <p:cNvSpPr/>
          <p:nvPr userDrawn="1"/>
        </p:nvSpPr>
        <p:spPr>
          <a:xfrm>
            <a:off x="760166" y="4681176"/>
            <a:ext cx="4625884" cy="390592"/>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900">
              <a:solidFill>
                <a:schemeClr val="tx2"/>
              </a:solidFill>
            </a:endParaRPr>
          </a:p>
        </p:txBody>
      </p:sp>
      <p:sp>
        <p:nvSpPr>
          <p:cNvPr id="30" name="TextBox 29"/>
          <p:cNvSpPr txBox="1"/>
          <p:nvPr userDrawn="1"/>
        </p:nvSpPr>
        <p:spPr>
          <a:xfrm>
            <a:off x="4205907" y="4686514"/>
            <a:ext cx="4508500" cy="215444"/>
          </a:xfrm>
          <a:prstGeom prst="rect">
            <a:avLst/>
          </a:prstGeom>
          <a:noFill/>
        </p:spPr>
        <p:txBody>
          <a:bodyPr wrap="square" rtlCol="0">
            <a:spAutoFit/>
          </a:bodyPr>
          <a:lstStyle/>
          <a:p>
            <a:pPr algn="r"/>
            <a:r>
              <a:rPr lang="en-US" sz="800" b="0" dirty="0">
                <a:solidFill>
                  <a:schemeClr val="bg1"/>
                </a:solidFill>
                <a:latin typeface="Arial" pitchFamily="34" charset="0"/>
                <a:cs typeface="Arial" pitchFamily="34" charset="0"/>
              </a:rPr>
              <a:t>Copyright © 2019 HealthEquity, Inc.</a:t>
            </a:r>
            <a:r>
              <a:rPr lang="en-US" sz="800" b="0" baseline="0" dirty="0">
                <a:solidFill>
                  <a:schemeClr val="bg1"/>
                </a:solidFill>
                <a:latin typeface="Arial" pitchFamily="34" charset="0"/>
                <a:cs typeface="Arial" pitchFamily="34" charset="0"/>
              </a:rPr>
              <a:t> All rights reserved.</a:t>
            </a:r>
            <a:endParaRPr lang="en-US" sz="800" b="0" dirty="0">
              <a:solidFill>
                <a:schemeClr val="bg1"/>
              </a:solidFill>
              <a:latin typeface="Arial" pitchFamily="34" charset="0"/>
              <a:cs typeface="Arial" pitchFamily="34" charset="0"/>
            </a:endParaRPr>
          </a:p>
        </p:txBody>
      </p:sp>
      <p:pic>
        <p:nvPicPr>
          <p:cNvPr id="25" name="Picture 24">
            <a:extLst>
              <a:ext uri="{FF2B5EF4-FFF2-40B4-BE49-F238E27FC236}">
                <a16:creationId xmlns:a16="http://schemas.microsoft.com/office/drawing/2014/main" id="{C66ECA5F-4422-DA46-8D6A-D442D871325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2570724"/>
            <a:ext cx="3058083" cy="1801367"/>
          </a:xfrm>
          <a:prstGeom prst="rect">
            <a:avLst/>
          </a:prstGeom>
          <a:effectLst/>
        </p:spPr>
      </p:pic>
      <p:pic>
        <p:nvPicPr>
          <p:cNvPr id="26" name="Picture 25">
            <a:extLst>
              <a:ext uri="{FF2B5EF4-FFF2-40B4-BE49-F238E27FC236}">
                <a16:creationId xmlns:a16="http://schemas.microsoft.com/office/drawing/2014/main" id="{54260023-0F8F-2942-8136-7375E159E56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056780" y="2571056"/>
            <a:ext cx="3054328" cy="1801368"/>
          </a:xfrm>
          <a:prstGeom prst="rect">
            <a:avLst/>
          </a:prstGeom>
        </p:spPr>
      </p:pic>
      <p:pic>
        <p:nvPicPr>
          <p:cNvPr id="16" name="Picture 15">
            <a:extLst>
              <a:ext uri="{FF2B5EF4-FFF2-40B4-BE49-F238E27FC236}">
                <a16:creationId xmlns:a16="http://schemas.microsoft.com/office/drawing/2014/main" id="{E9B6F3E0-89F2-034D-B464-6E3D0E097B5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6100589" y="2570724"/>
            <a:ext cx="3053932" cy="1801368"/>
          </a:xfrm>
          <a:prstGeom prst="rect">
            <a:avLst/>
          </a:prstGeom>
        </p:spPr>
      </p:pic>
      <p:sp>
        <p:nvSpPr>
          <p:cNvPr id="14" name="TextBox 13">
            <a:extLst>
              <a:ext uri="{FF2B5EF4-FFF2-40B4-BE49-F238E27FC236}">
                <a16:creationId xmlns:a16="http://schemas.microsoft.com/office/drawing/2014/main" id="{416D6AA6-E504-124E-9736-BBE5706197AD}"/>
              </a:ext>
            </a:extLst>
          </p:cNvPr>
          <p:cNvSpPr txBox="1"/>
          <p:nvPr userDrawn="1"/>
        </p:nvSpPr>
        <p:spPr>
          <a:xfrm>
            <a:off x="8347541" y="2643297"/>
            <a:ext cx="892183" cy="369332"/>
          </a:xfrm>
          <a:prstGeom prst="rect">
            <a:avLst/>
          </a:prstGeom>
          <a:noFill/>
        </p:spPr>
        <p:txBody>
          <a:bodyPr wrap="square" rtlCol="0">
            <a:spAutoFit/>
          </a:bodyPr>
          <a:lstStyle/>
          <a:p>
            <a:r>
              <a:rPr lang="en-US" sz="900" dirty="0">
                <a:solidFill>
                  <a:schemeClr val="tx1">
                    <a:lumMod val="50000"/>
                  </a:schemeClr>
                </a:solidFill>
              </a:rPr>
              <a:t>Members since 2010</a:t>
            </a:r>
          </a:p>
        </p:txBody>
      </p:sp>
      <p:sp>
        <p:nvSpPr>
          <p:cNvPr id="15" name="TextBox 14">
            <a:extLst>
              <a:ext uri="{FF2B5EF4-FFF2-40B4-BE49-F238E27FC236}">
                <a16:creationId xmlns:a16="http://schemas.microsoft.com/office/drawing/2014/main" id="{6BA04C6B-8871-5642-8494-559680314939}"/>
              </a:ext>
            </a:extLst>
          </p:cNvPr>
          <p:cNvSpPr txBox="1"/>
          <p:nvPr userDrawn="1"/>
        </p:nvSpPr>
        <p:spPr>
          <a:xfrm>
            <a:off x="5309270" y="3958179"/>
            <a:ext cx="888289" cy="369332"/>
          </a:xfrm>
          <a:prstGeom prst="rect">
            <a:avLst/>
          </a:prstGeom>
          <a:noFill/>
        </p:spPr>
        <p:txBody>
          <a:bodyPr wrap="square" rtlCol="0">
            <a:spAutoFit/>
          </a:bodyPr>
          <a:lstStyle/>
          <a:p>
            <a:r>
              <a:rPr lang="en-US" sz="900" dirty="0">
                <a:solidFill>
                  <a:schemeClr val="bg1"/>
                </a:solidFill>
              </a:rPr>
              <a:t>Members since 2012</a:t>
            </a:r>
          </a:p>
        </p:txBody>
      </p:sp>
      <p:sp>
        <p:nvSpPr>
          <p:cNvPr id="22" name="TextBox 21">
            <a:extLst>
              <a:ext uri="{FF2B5EF4-FFF2-40B4-BE49-F238E27FC236}">
                <a16:creationId xmlns:a16="http://schemas.microsoft.com/office/drawing/2014/main" id="{57376553-1D3C-2648-B46E-EE6BEC74D743}"/>
              </a:ext>
            </a:extLst>
          </p:cNvPr>
          <p:cNvSpPr txBox="1"/>
          <p:nvPr userDrawn="1"/>
        </p:nvSpPr>
        <p:spPr>
          <a:xfrm>
            <a:off x="1782073" y="2657546"/>
            <a:ext cx="1573711" cy="230832"/>
          </a:xfrm>
          <a:prstGeom prst="rect">
            <a:avLst/>
          </a:prstGeom>
          <a:noFill/>
        </p:spPr>
        <p:txBody>
          <a:bodyPr wrap="square" rtlCol="0">
            <a:spAutoFit/>
          </a:bodyPr>
          <a:lstStyle/>
          <a:p>
            <a:r>
              <a:rPr lang="en-US" sz="900" dirty="0">
                <a:solidFill>
                  <a:schemeClr val="tx1">
                    <a:lumMod val="50000"/>
                  </a:schemeClr>
                </a:solidFill>
              </a:rPr>
              <a:t>Member since 2011</a:t>
            </a:r>
          </a:p>
        </p:txBody>
      </p:sp>
      <p:pic>
        <p:nvPicPr>
          <p:cNvPr id="27" name="Picture 26">
            <a:extLst>
              <a:ext uri="{FF2B5EF4-FFF2-40B4-BE49-F238E27FC236}">
                <a16:creationId xmlns:a16="http://schemas.microsoft.com/office/drawing/2014/main" id="{70A6F880-0066-7B4D-8A53-DB517DE30F3D}"/>
              </a:ext>
            </a:extLst>
          </p:cNvPr>
          <p:cNvPicPr>
            <a:picLocks noChangeAspect="1"/>
          </p:cNvPicPr>
          <p:nvPr userDrawn="1"/>
        </p:nvPicPr>
        <p:blipFill>
          <a:blip r:embed="rId5"/>
          <a:stretch>
            <a:fillRect/>
          </a:stretch>
        </p:blipFill>
        <p:spPr>
          <a:xfrm>
            <a:off x="356984" y="4467024"/>
            <a:ext cx="2101468" cy="679422"/>
          </a:xfrm>
          <a:prstGeom prst="rect">
            <a:avLst/>
          </a:prstGeom>
        </p:spPr>
      </p:pic>
    </p:spTree>
    <p:extLst>
      <p:ext uri="{BB962C8B-B14F-4D97-AF65-F5344CB8AC3E}">
        <p14:creationId xmlns:p14="http://schemas.microsoft.com/office/powerpoint/2010/main" val="1988538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Section Header">
    <p:bg>
      <p:bgPr>
        <a:solidFill>
          <a:schemeClr val="accent1"/>
        </a:solidFill>
        <a:effectLst/>
      </p:bgPr>
    </p:bg>
    <p:spTree>
      <p:nvGrpSpPr>
        <p:cNvPr id="1" name=""/>
        <p:cNvGrpSpPr/>
        <p:nvPr/>
      </p:nvGrpSpPr>
      <p:grpSpPr>
        <a:xfrm>
          <a:off x="0" y="0"/>
          <a:ext cx="0" cy="0"/>
          <a:chOff x="0" y="0"/>
          <a:chExt cx="0" cy="0"/>
        </a:xfrm>
      </p:grpSpPr>
      <p:sp>
        <p:nvSpPr>
          <p:cNvPr id="17" name="Rectangle 16"/>
          <p:cNvSpPr/>
          <p:nvPr userDrawn="1"/>
        </p:nvSpPr>
        <p:spPr>
          <a:xfrm>
            <a:off x="-1304" y="2501391"/>
            <a:ext cx="9145305" cy="194339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900">
              <a:solidFill>
                <a:schemeClr val="accent1"/>
              </a:solidFill>
            </a:endParaRPr>
          </a:p>
        </p:txBody>
      </p:sp>
      <p:sp>
        <p:nvSpPr>
          <p:cNvPr id="18" name="Rectangle 17"/>
          <p:cNvSpPr/>
          <p:nvPr userDrawn="1"/>
        </p:nvSpPr>
        <p:spPr>
          <a:xfrm>
            <a:off x="461831" y="626542"/>
            <a:ext cx="8674707" cy="305630"/>
          </a:xfrm>
          <a:prstGeom prst="rect">
            <a:avLst/>
          </a:prstGeom>
          <a:solidFill>
            <a:srgbClr val="592C8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900">
              <a:solidFill>
                <a:schemeClr val="accent1"/>
              </a:solidFill>
            </a:endParaRPr>
          </a:p>
        </p:txBody>
      </p:sp>
      <p:sp>
        <p:nvSpPr>
          <p:cNvPr id="19" name="Title 1"/>
          <p:cNvSpPr>
            <a:spLocks noGrp="1"/>
          </p:cNvSpPr>
          <p:nvPr>
            <p:ph type="title" hasCustomPrompt="1"/>
          </p:nvPr>
        </p:nvSpPr>
        <p:spPr>
          <a:xfrm>
            <a:off x="1210603" y="342735"/>
            <a:ext cx="6707864" cy="1558864"/>
          </a:xfrm>
        </p:spPr>
        <p:txBody>
          <a:bodyPr anchor="t"/>
          <a:lstStyle>
            <a:lvl1pPr algn="ctr">
              <a:lnSpc>
                <a:spcPct val="90000"/>
              </a:lnSpc>
              <a:defRPr sz="5000" b="1" cap="none" baseline="0">
                <a:solidFill>
                  <a:schemeClr val="bg1"/>
                </a:solidFill>
              </a:defRPr>
            </a:lvl1pPr>
          </a:lstStyle>
          <a:p>
            <a:r>
              <a:rPr lang="en-US" dirty="0"/>
              <a:t>Click to edit </a:t>
            </a:r>
            <a:br>
              <a:rPr lang="en-US" dirty="0"/>
            </a:br>
            <a:r>
              <a:rPr lang="en-US" dirty="0"/>
              <a:t>Master title style</a:t>
            </a:r>
          </a:p>
        </p:txBody>
      </p:sp>
      <p:cxnSp>
        <p:nvCxnSpPr>
          <p:cNvPr id="20" name="Straight Connector 19"/>
          <p:cNvCxnSpPr/>
          <p:nvPr userDrawn="1"/>
        </p:nvCxnSpPr>
        <p:spPr>
          <a:xfrm>
            <a:off x="4564534" y="1839069"/>
            <a:ext cx="0" cy="0"/>
          </a:xfrm>
          <a:prstGeom prst="line">
            <a:avLst/>
          </a:prstGeom>
          <a:ln w="76200"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1" name="Text Placeholder 37"/>
          <p:cNvSpPr>
            <a:spLocks noGrp="1"/>
          </p:cNvSpPr>
          <p:nvPr>
            <p:ph type="body" sz="quarter" idx="10" hasCustomPrompt="1"/>
          </p:nvPr>
        </p:nvSpPr>
        <p:spPr>
          <a:xfrm>
            <a:off x="1994759" y="1911880"/>
            <a:ext cx="5139558" cy="376706"/>
          </a:xfrm>
        </p:spPr>
        <p:txBody>
          <a:bodyPr>
            <a:normAutofit/>
          </a:bodyPr>
          <a:lstStyle>
            <a:lvl1pPr marL="0" indent="0" algn="ctr">
              <a:buNone/>
              <a:defRPr sz="2400">
                <a:solidFill>
                  <a:srgbClr val="FFFFFF"/>
                </a:solidFill>
              </a:defRPr>
            </a:lvl1pPr>
            <a:lvl2pPr marL="457189" indent="0">
              <a:buNone/>
              <a:defRPr/>
            </a:lvl2pPr>
            <a:lvl3pPr marL="914378" indent="0">
              <a:buNone/>
              <a:defRPr/>
            </a:lvl3pPr>
            <a:lvl4pPr marL="1371566" indent="0">
              <a:buNone/>
              <a:defRPr/>
            </a:lvl4pPr>
            <a:lvl5pPr marL="1828754" indent="0">
              <a:buNone/>
              <a:defRPr/>
            </a:lvl5pPr>
          </a:lstStyle>
          <a:p>
            <a:pPr lvl="0"/>
            <a:r>
              <a:rPr lang="en-US" dirty="0"/>
              <a:t>Click to edit subtitle</a:t>
            </a:r>
          </a:p>
        </p:txBody>
      </p:sp>
      <p:sp>
        <p:nvSpPr>
          <p:cNvPr id="23" name="Rectangle 22"/>
          <p:cNvSpPr/>
          <p:nvPr userDrawn="1"/>
        </p:nvSpPr>
        <p:spPr>
          <a:xfrm>
            <a:off x="5677752" y="4599735"/>
            <a:ext cx="3458782" cy="53456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900">
              <a:solidFill>
                <a:schemeClr val="accent1"/>
              </a:solidFill>
            </a:endParaRPr>
          </a:p>
        </p:txBody>
      </p:sp>
      <p:sp>
        <p:nvSpPr>
          <p:cNvPr id="24" name="Rectangle 23"/>
          <p:cNvSpPr/>
          <p:nvPr userDrawn="1"/>
        </p:nvSpPr>
        <p:spPr>
          <a:xfrm>
            <a:off x="760166" y="4681176"/>
            <a:ext cx="4625884" cy="390592"/>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900">
              <a:solidFill>
                <a:schemeClr val="tx2"/>
              </a:solidFill>
            </a:endParaRPr>
          </a:p>
        </p:txBody>
      </p:sp>
      <p:sp>
        <p:nvSpPr>
          <p:cNvPr id="30" name="TextBox 29"/>
          <p:cNvSpPr txBox="1"/>
          <p:nvPr userDrawn="1"/>
        </p:nvSpPr>
        <p:spPr>
          <a:xfrm>
            <a:off x="4205907" y="4686514"/>
            <a:ext cx="4508500" cy="215444"/>
          </a:xfrm>
          <a:prstGeom prst="rect">
            <a:avLst/>
          </a:prstGeom>
          <a:noFill/>
        </p:spPr>
        <p:txBody>
          <a:bodyPr wrap="square" rtlCol="0">
            <a:spAutoFit/>
          </a:bodyPr>
          <a:lstStyle/>
          <a:p>
            <a:pPr algn="r"/>
            <a:r>
              <a:rPr lang="en-US" sz="800" b="0" dirty="0">
                <a:solidFill>
                  <a:schemeClr val="bg1"/>
                </a:solidFill>
                <a:latin typeface="Arial" pitchFamily="34" charset="0"/>
                <a:cs typeface="Arial" pitchFamily="34" charset="0"/>
              </a:rPr>
              <a:t>Copyright © 2019 HealthEquity, Inc.</a:t>
            </a:r>
            <a:r>
              <a:rPr lang="en-US" sz="800" b="0" baseline="0" dirty="0">
                <a:solidFill>
                  <a:schemeClr val="bg1"/>
                </a:solidFill>
                <a:latin typeface="Arial" pitchFamily="34" charset="0"/>
                <a:cs typeface="Arial" pitchFamily="34" charset="0"/>
              </a:rPr>
              <a:t> All rights reserved.</a:t>
            </a:r>
            <a:endParaRPr lang="en-US" sz="800" b="0" dirty="0">
              <a:solidFill>
                <a:schemeClr val="bg1"/>
              </a:solidFill>
              <a:latin typeface="Arial" pitchFamily="34" charset="0"/>
              <a:cs typeface="Arial" pitchFamily="34" charset="0"/>
            </a:endParaRPr>
          </a:p>
        </p:txBody>
      </p:sp>
      <p:pic>
        <p:nvPicPr>
          <p:cNvPr id="14" name="Picture 13">
            <a:extLst>
              <a:ext uri="{FF2B5EF4-FFF2-40B4-BE49-F238E27FC236}">
                <a16:creationId xmlns:a16="http://schemas.microsoft.com/office/drawing/2014/main" id="{13638427-C692-B640-8DB3-44E6D4EFA38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051159" y="2579186"/>
            <a:ext cx="3058668" cy="1801368"/>
          </a:xfrm>
          <a:prstGeom prst="rect">
            <a:avLst/>
          </a:prstGeom>
        </p:spPr>
      </p:pic>
      <p:pic>
        <p:nvPicPr>
          <p:cNvPr id="25" name="Picture 24">
            <a:extLst>
              <a:ext uri="{FF2B5EF4-FFF2-40B4-BE49-F238E27FC236}">
                <a16:creationId xmlns:a16="http://schemas.microsoft.com/office/drawing/2014/main" id="{BA0194E7-4E9B-8745-9DB4-BFFBBA686E80}"/>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6107045" y="2579185"/>
            <a:ext cx="3036029" cy="1799129"/>
          </a:xfrm>
          <a:prstGeom prst="rect">
            <a:avLst/>
          </a:prstGeom>
        </p:spPr>
      </p:pic>
      <p:pic>
        <p:nvPicPr>
          <p:cNvPr id="4" name="Picture 3">
            <a:extLst>
              <a:ext uri="{FF2B5EF4-FFF2-40B4-BE49-F238E27FC236}">
                <a16:creationId xmlns:a16="http://schemas.microsoft.com/office/drawing/2014/main" id="{F78F9700-8A9C-C341-B316-CC97E739276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8267" y="2579186"/>
            <a:ext cx="3058759" cy="1801368"/>
          </a:xfrm>
          <a:prstGeom prst="rect">
            <a:avLst/>
          </a:prstGeom>
        </p:spPr>
      </p:pic>
      <p:sp>
        <p:nvSpPr>
          <p:cNvPr id="15" name="TextBox 14">
            <a:extLst>
              <a:ext uri="{FF2B5EF4-FFF2-40B4-BE49-F238E27FC236}">
                <a16:creationId xmlns:a16="http://schemas.microsoft.com/office/drawing/2014/main" id="{2C951C1F-1FC0-2D46-BEE9-D0A12D964664}"/>
              </a:ext>
            </a:extLst>
          </p:cNvPr>
          <p:cNvSpPr txBox="1"/>
          <p:nvPr userDrawn="1"/>
        </p:nvSpPr>
        <p:spPr>
          <a:xfrm>
            <a:off x="3113312" y="4008983"/>
            <a:ext cx="836558" cy="369332"/>
          </a:xfrm>
          <a:prstGeom prst="rect">
            <a:avLst/>
          </a:prstGeom>
          <a:noFill/>
        </p:spPr>
        <p:txBody>
          <a:bodyPr wrap="square" rtlCol="0">
            <a:spAutoFit/>
          </a:bodyPr>
          <a:lstStyle/>
          <a:p>
            <a:r>
              <a:rPr lang="en-US" sz="900" dirty="0">
                <a:solidFill>
                  <a:schemeClr val="tx1">
                    <a:lumMod val="75000"/>
                  </a:schemeClr>
                </a:solidFill>
              </a:rPr>
              <a:t>Member since 2018</a:t>
            </a:r>
          </a:p>
        </p:txBody>
      </p:sp>
      <p:sp>
        <p:nvSpPr>
          <p:cNvPr id="16" name="TextBox 15">
            <a:extLst>
              <a:ext uri="{FF2B5EF4-FFF2-40B4-BE49-F238E27FC236}">
                <a16:creationId xmlns:a16="http://schemas.microsoft.com/office/drawing/2014/main" id="{7EF7FB8F-C1DA-F54D-9E36-3B80B515ECD4}"/>
              </a:ext>
            </a:extLst>
          </p:cNvPr>
          <p:cNvSpPr txBox="1"/>
          <p:nvPr userDrawn="1"/>
        </p:nvSpPr>
        <p:spPr>
          <a:xfrm>
            <a:off x="23130" y="2655993"/>
            <a:ext cx="836558" cy="369332"/>
          </a:xfrm>
          <a:prstGeom prst="rect">
            <a:avLst/>
          </a:prstGeom>
          <a:noFill/>
        </p:spPr>
        <p:txBody>
          <a:bodyPr wrap="square" rtlCol="0">
            <a:spAutoFit/>
          </a:bodyPr>
          <a:lstStyle/>
          <a:p>
            <a:r>
              <a:rPr lang="en-US" sz="900" dirty="0">
                <a:solidFill>
                  <a:schemeClr val="tx1">
                    <a:lumMod val="50000"/>
                  </a:schemeClr>
                </a:solidFill>
              </a:rPr>
              <a:t>Members since 2013</a:t>
            </a:r>
          </a:p>
        </p:txBody>
      </p:sp>
      <p:sp>
        <p:nvSpPr>
          <p:cNvPr id="22" name="TextBox 21">
            <a:extLst>
              <a:ext uri="{FF2B5EF4-FFF2-40B4-BE49-F238E27FC236}">
                <a16:creationId xmlns:a16="http://schemas.microsoft.com/office/drawing/2014/main" id="{399CCD35-3B5E-0048-907D-D61B754ECBFC}"/>
              </a:ext>
            </a:extLst>
          </p:cNvPr>
          <p:cNvSpPr txBox="1"/>
          <p:nvPr userDrawn="1"/>
        </p:nvSpPr>
        <p:spPr>
          <a:xfrm>
            <a:off x="7844076" y="4130653"/>
            <a:ext cx="1411120" cy="230832"/>
          </a:xfrm>
          <a:prstGeom prst="rect">
            <a:avLst/>
          </a:prstGeom>
          <a:noFill/>
        </p:spPr>
        <p:txBody>
          <a:bodyPr wrap="square" rtlCol="0">
            <a:spAutoFit/>
          </a:bodyPr>
          <a:lstStyle/>
          <a:p>
            <a:r>
              <a:rPr lang="en-US" sz="900" dirty="0">
                <a:solidFill>
                  <a:schemeClr val="tx1">
                    <a:lumMod val="50000"/>
                  </a:schemeClr>
                </a:solidFill>
              </a:rPr>
              <a:t>Members since 2012</a:t>
            </a:r>
          </a:p>
        </p:txBody>
      </p:sp>
      <p:pic>
        <p:nvPicPr>
          <p:cNvPr id="26" name="Picture 25">
            <a:extLst>
              <a:ext uri="{FF2B5EF4-FFF2-40B4-BE49-F238E27FC236}">
                <a16:creationId xmlns:a16="http://schemas.microsoft.com/office/drawing/2014/main" id="{6AAA95DA-3CA4-A944-B442-2F866F3A130E}"/>
              </a:ext>
            </a:extLst>
          </p:cNvPr>
          <p:cNvPicPr>
            <a:picLocks noChangeAspect="1"/>
          </p:cNvPicPr>
          <p:nvPr userDrawn="1"/>
        </p:nvPicPr>
        <p:blipFill>
          <a:blip r:embed="rId5"/>
          <a:stretch>
            <a:fillRect/>
          </a:stretch>
        </p:blipFill>
        <p:spPr>
          <a:xfrm>
            <a:off x="356984" y="4467024"/>
            <a:ext cx="2101468" cy="679422"/>
          </a:xfrm>
          <a:prstGeom prst="rect">
            <a:avLst/>
          </a:prstGeom>
        </p:spPr>
      </p:pic>
    </p:spTree>
    <p:extLst>
      <p:ext uri="{BB962C8B-B14F-4D97-AF65-F5344CB8AC3E}">
        <p14:creationId xmlns:p14="http://schemas.microsoft.com/office/powerpoint/2010/main" val="2316942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17" name="Rectangle 16"/>
          <p:cNvSpPr/>
          <p:nvPr userDrawn="1"/>
        </p:nvSpPr>
        <p:spPr>
          <a:xfrm>
            <a:off x="-1304" y="2501391"/>
            <a:ext cx="9145305" cy="194339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900">
              <a:solidFill>
                <a:schemeClr val="accent1"/>
              </a:solidFill>
            </a:endParaRPr>
          </a:p>
        </p:txBody>
      </p:sp>
      <p:sp>
        <p:nvSpPr>
          <p:cNvPr id="18" name="Rectangle 17"/>
          <p:cNvSpPr/>
          <p:nvPr userDrawn="1"/>
        </p:nvSpPr>
        <p:spPr>
          <a:xfrm>
            <a:off x="461831" y="626542"/>
            <a:ext cx="8674707" cy="305630"/>
          </a:xfrm>
          <a:prstGeom prst="rect">
            <a:avLst/>
          </a:prstGeom>
          <a:solidFill>
            <a:srgbClr val="592C8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900">
              <a:solidFill>
                <a:schemeClr val="accent1"/>
              </a:solidFill>
            </a:endParaRPr>
          </a:p>
        </p:txBody>
      </p:sp>
      <p:sp>
        <p:nvSpPr>
          <p:cNvPr id="19" name="Title 1"/>
          <p:cNvSpPr>
            <a:spLocks noGrp="1"/>
          </p:cNvSpPr>
          <p:nvPr>
            <p:ph type="title" hasCustomPrompt="1"/>
          </p:nvPr>
        </p:nvSpPr>
        <p:spPr>
          <a:xfrm>
            <a:off x="1210603" y="342735"/>
            <a:ext cx="6707864" cy="1558864"/>
          </a:xfrm>
        </p:spPr>
        <p:txBody>
          <a:bodyPr anchor="t"/>
          <a:lstStyle>
            <a:lvl1pPr algn="ctr">
              <a:lnSpc>
                <a:spcPct val="90000"/>
              </a:lnSpc>
              <a:defRPr sz="5000" b="1" cap="none" baseline="0">
                <a:solidFill>
                  <a:schemeClr val="bg1"/>
                </a:solidFill>
              </a:defRPr>
            </a:lvl1pPr>
          </a:lstStyle>
          <a:p>
            <a:r>
              <a:rPr lang="en-US" dirty="0"/>
              <a:t>Click to edit </a:t>
            </a:r>
            <a:br>
              <a:rPr lang="en-US" dirty="0"/>
            </a:br>
            <a:r>
              <a:rPr lang="en-US" dirty="0"/>
              <a:t>Master title style</a:t>
            </a:r>
          </a:p>
        </p:txBody>
      </p:sp>
      <p:cxnSp>
        <p:nvCxnSpPr>
          <p:cNvPr id="20" name="Straight Connector 19"/>
          <p:cNvCxnSpPr/>
          <p:nvPr userDrawn="1"/>
        </p:nvCxnSpPr>
        <p:spPr>
          <a:xfrm>
            <a:off x="4564534" y="1839069"/>
            <a:ext cx="0" cy="0"/>
          </a:xfrm>
          <a:prstGeom prst="line">
            <a:avLst/>
          </a:prstGeom>
          <a:ln w="76200"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1" name="Text Placeholder 37"/>
          <p:cNvSpPr>
            <a:spLocks noGrp="1"/>
          </p:cNvSpPr>
          <p:nvPr>
            <p:ph type="body" sz="quarter" idx="10" hasCustomPrompt="1"/>
          </p:nvPr>
        </p:nvSpPr>
        <p:spPr>
          <a:xfrm>
            <a:off x="1994759" y="1911880"/>
            <a:ext cx="5139558" cy="376706"/>
          </a:xfrm>
        </p:spPr>
        <p:txBody>
          <a:bodyPr>
            <a:normAutofit/>
          </a:bodyPr>
          <a:lstStyle>
            <a:lvl1pPr marL="0" indent="0" algn="ctr">
              <a:buNone/>
              <a:defRPr sz="2400">
                <a:solidFill>
                  <a:srgbClr val="FFFFFF"/>
                </a:solidFill>
              </a:defRPr>
            </a:lvl1pPr>
            <a:lvl2pPr marL="457189" indent="0">
              <a:buNone/>
              <a:defRPr/>
            </a:lvl2pPr>
            <a:lvl3pPr marL="914378" indent="0">
              <a:buNone/>
              <a:defRPr/>
            </a:lvl3pPr>
            <a:lvl4pPr marL="1371566" indent="0">
              <a:buNone/>
              <a:defRPr/>
            </a:lvl4pPr>
            <a:lvl5pPr marL="1828754" indent="0">
              <a:buNone/>
              <a:defRPr/>
            </a:lvl5pPr>
          </a:lstStyle>
          <a:p>
            <a:pPr lvl="0"/>
            <a:r>
              <a:rPr lang="en-US" dirty="0"/>
              <a:t>Click to edit subtitle</a:t>
            </a:r>
          </a:p>
        </p:txBody>
      </p:sp>
      <p:sp>
        <p:nvSpPr>
          <p:cNvPr id="23" name="Rectangle 22"/>
          <p:cNvSpPr/>
          <p:nvPr userDrawn="1"/>
        </p:nvSpPr>
        <p:spPr>
          <a:xfrm>
            <a:off x="5677752" y="4599735"/>
            <a:ext cx="3458782" cy="53456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900">
              <a:solidFill>
                <a:schemeClr val="accent1"/>
              </a:solidFill>
            </a:endParaRPr>
          </a:p>
        </p:txBody>
      </p:sp>
      <p:sp>
        <p:nvSpPr>
          <p:cNvPr id="24" name="Rectangle 23"/>
          <p:cNvSpPr/>
          <p:nvPr userDrawn="1"/>
        </p:nvSpPr>
        <p:spPr>
          <a:xfrm>
            <a:off x="760166" y="4681176"/>
            <a:ext cx="4625884" cy="390592"/>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900">
              <a:solidFill>
                <a:schemeClr val="tx2"/>
              </a:solidFill>
            </a:endParaRPr>
          </a:p>
        </p:txBody>
      </p:sp>
      <p:sp>
        <p:nvSpPr>
          <p:cNvPr id="30" name="TextBox 29"/>
          <p:cNvSpPr txBox="1"/>
          <p:nvPr userDrawn="1"/>
        </p:nvSpPr>
        <p:spPr>
          <a:xfrm>
            <a:off x="4205907" y="4686514"/>
            <a:ext cx="4508500" cy="215444"/>
          </a:xfrm>
          <a:prstGeom prst="rect">
            <a:avLst/>
          </a:prstGeom>
          <a:noFill/>
        </p:spPr>
        <p:txBody>
          <a:bodyPr wrap="square" rtlCol="0">
            <a:spAutoFit/>
          </a:bodyPr>
          <a:lstStyle/>
          <a:p>
            <a:pPr algn="r"/>
            <a:r>
              <a:rPr lang="en-US" sz="800" b="0" dirty="0">
                <a:solidFill>
                  <a:schemeClr val="bg1"/>
                </a:solidFill>
                <a:latin typeface="Arial" pitchFamily="34" charset="0"/>
                <a:cs typeface="Arial" pitchFamily="34" charset="0"/>
              </a:rPr>
              <a:t>Copyright © 2019 HealthEquity, Inc.</a:t>
            </a:r>
            <a:r>
              <a:rPr lang="en-US" sz="800" b="0" baseline="0" dirty="0">
                <a:solidFill>
                  <a:schemeClr val="bg1"/>
                </a:solidFill>
                <a:latin typeface="Arial" pitchFamily="34" charset="0"/>
                <a:cs typeface="Arial" pitchFamily="34" charset="0"/>
              </a:rPr>
              <a:t> All rights reserved.</a:t>
            </a:r>
            <a:endParaRPr lang="en-US" sz="800" b="0" dirty="0">
              <a:solidFill>
                <a:schemeClr val="bg1"/>
              </a:solidFill>
              <a:latin typeface="Arial" pitchFamily="34" charset="0"/>
              <a:cs typeface="Arial" pitchFamily="34" charset="0"/>
            </a:endParaRPr>
          </a:p>
        </p:txBody>
      </p:sp>
      <p:pic>
        <p:nvPicPr>
          <p:cNvPr id="8" name="Picture 7">
            <a:extLst>
              <a:ext uri="{FF2B5EF4-FFF2-40B4-BE49-F238E27FC236}">
                <a16:creationId xmlns:a16="http://schemas.microsoft.com/office/drawing/2014/main" id="{56B1C7FF-6ADD-E942-B65D-633D8E2994C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082201" y="2564700"/>
            <a:ext cx="3061800" cy="1801368"/>
          </a:xfrm>
          <a:prstGeom prst="rect">
            <a:avLst/>
          </a:prstGeom>
        </p:spPr>
      </p:pic>
      <p:pic>
        <p:nvPicPr>
          <p:cNvPr id="22" name="Picture 21">
            <a:extLst>
              <a:ext uri="{FF2B5EF4-FFF2-40B4-BE49-F238E27FC236}">
                <a16:creationId xmlns:a16="http://schemas.microsoft.com/office/drawing/2014/main" id="{4731BC07-AC3E-FF4F-A543-3FB10503622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825" y="2564700"/>
            <a:ext cx="3051648" cy="1801368"/>
          </a:xfrm>
          <a:prstGeom prst="rect">
            <a:avLst/>
          </a:prstGeom>
        </p:spPr>
      </p:pic>
      <p:pic>
        <p:nvPicPr>
          <p:cNvPr id="12" name="Picture 11">
            <a:extLst>
              <a:ext uri="{FF2B5EF4-FFF2-40B4-BE49-F238E27FC236}">
                <a16:creationId xmlns:a16="http://schemas.microsoft.com/office/drawing/2014/main" id="{C08B6C8A-056B-4141-AED8-4BF2A36FB9CE}"/>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029501" y="2564700"/>
            <a:ext cx="3052700" cy="1801368"/>
          </a:xfrm>
          <a:prstGeom prst="rect">
            <a:avLst/>
          </a:prstGeom>
        </p:spPr>
      </p:pic>
      <p:sp>
        <p:nvSpPr>
          <p:cNvPr id="14" name="TextBox 13">
            <a:extLst>
              <a:ext uri="{FF2B5EF4-FFF2-40B4-BE49-F238E27FC236}">
                <a16:creationId xmlns:a16="http://schemas.microsoft.com/office/drawing/2014/main" id="{D446E213-F648-6B46-9E68-F56DD4FF407F}"/>
              </a:ext>
            </a:extLst>
          </p:cNvPr>
          <p:cNvSpPr txBox="1"/>
          <p:nvPr userDrawn="1"/>
        </p:nvSpPr>
        <p:spPr>
          <a:xfrm>
            <a:off x="3029552" y="3968262"/>
            <a:ext cx="836558" cy="369332"/>
          </a:xfrm>
          <a:prstGeom prst="rect">
            <a:avLst/>
          </a:prstGeom>
          <a:noFill/>
        </p:spPr>
        <p:txBody>
          <a:bodyPr wrap="square" rtlCol="0">
            <a:spAutoFit/>
          </a:bodyPr>
          <a:lstStyle/>
          <a:p>
            <a:r>
              <a:rPr lang="en-US" sz="900" dirty="0">
                <a:solidFill>
                  <a:schemeClr val="tx1">
                    <a:lumMod val="75000"/>
                  </a:schemeClr>
                </a:solidFill>
              </a:rPr>
              <a:t>Members since 2012</a:t>
            </a:r>
          </a:p>
        </p:txBody>
      </p:sp>
      <p:sp>
        <p:nvSpPr>
          <p:cNvPr id="15" name="TextBox 14">
            <a:extLst>
              <a:ext uri="{FF2B5EF4-FFF2-40B4-BE49-F238E27FC236}">
                <a16:creationId xmlns:a16="http://schemas.microsoft.com/office/drawing/2014/main" id="{15760149-3737-9E45-A76E-9E7451BC857A}"/>
              </a:ext>
            </a:extLst>
          </p:cNvPr>
          <p:cNvSpPr txBox="1"/>
          <p:nvPr userDrawn="1"/>
        </p:nvSpPr>
        <p:spPr>
          <a:xfrm>
            <a:off x="69966" y="3968262"/>
            <a:ext cx="869136" cy="369332"/>
          </a:xfrm>
          <a:prstGeom prst="rect">
            <a:avLst/>
          </a:prstGeom>
          <a:noFill/>
        </p:spPr>
        <p:txBody>
          <a:bodyPr wrap="square" rtlCol="0">
            <a:spAutoFit/>
          </a:bodyPr>
          <a:lstStyle/>
          <a:p>
            <a:r>
              <a:rPr lang="en-US" sz="900" dirty="0">
                <a:solidFill>
                  <a:schemeClr val="bg1"/>
                </a:solidFill>
              </a:rPr>
              <a:t>Members since 2008</a:t>
            </a:r>
          </a:p>
        </p:txBody>
      </p:sp>
      <p:sp>
        <p:nvSpPr>
          <p:cNvPr id="16" name="TextBox 15">
            <a:extLst>
              <a:ext uri="{FF2B5EF4-FFF2-40B4-BE49-F238E27FC236}">
                <a16:creationId xmlns:a16="http://schemas.microsoft.com/office/drawing/2014/main" id="{2D01A1BD-1A1B-C04B-9018-3C7A2B9E1592}"/>
              </a:ext>
            </a:extLst>
          </p:cNvPr>
          <p:cNvSpPr txBox="1"/>
          <p:nvPr userDrawn="1"/>
        </p:nvSpPr>
        <p:spPr>
          <a:xfrm>
            <a:off x="8407704" y="2621092"/>
            <a:ext cx="836558" cy="369332"/>
          </a:xfrm>
          <a:prstGeom prst="rect">
            <a:avLst/>
          </a:prstGeom>
          <a:noFill/>
        </p:spPr>
        <p:txBody>
          <a:bodyPr wrap="square" rtlCol="0">
            <a:spAutoFit/>
          </a:bodyPr>
          <a:lstStyle/>
          <a:p>
            <a:r>
              <a:rPr lang="en-US" sz="900" dirty="0">
                <a:solidFill>
                  <a:schemeClr val="tx1">
                    <a:lumMod val="50000"/>
                  </a:schemeClr>
                </a:solidFill>
              </a:rPr>
              <a:t>Members since 2010</a:t>
            </a:r>
          </a:p>
        </p:txBody>
      </p:sp>
      <p:pic>
        <p:nvPicPr>
          <p:cNvPr id="25" name="Picture 24">
            <a:extLst>
              <a:ext uri="{FF2B5EF4-FFF2-40B4-BE49-F238E27FC236}">
                <a16:creationId xmlns:a16="http://schemas.microsoft.com/office/drawing/2014/main" id="{37D32A18-AD02-9646-B59E-5FB5C1A30EE0}"/>
              </a:ext>
            </a:extLst>
          </p:cNvPr>
          <p:cNvPicPr>
            <a:picLocks noChangeAspect="1"/>
          </p:cNvPicPr>
          <p:nvPr userDrawn="1"/>
        </p:nvPicPr>
        <p:blipFill>
          <a:blip r:embed="rId5"/>
          <a:stretch>
            <a:fillRect/>
          </a:stretch>
        </p:blipFill>
        <p:spPr>
          <a:xfrm>
            <a:off x="356984" y="4467024"/>
            <a:ext cx="2101468" cy="679422"/>
          </a:xfrm>
          <a:prstGeom prst="rect">
            <a:avLst/>
          </a:prstGeom>
        </p:spPr>
      </p:pic>
    </p:spTree>
    <p:extLst>
      <p:ext uri="{BB962C8B-B14F-4D97-AF65-F5344CB8AC3E}">
        <p14:creationId xmlns:p14="http://schemas.microsoft.com/office/powerpoint/2010/main" val="6356759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Rectangle 3"/>
          <p:cNvSpPr/>
          <p:nvPr userDrawn="1"/>
        </p:nvSpPr>
        <p:spPr>
          <a:xfrm>
            <a:off x="0" y="0"/>
            <a:ext cx="9144000" cy="519323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5" name="Title 1"/>
          <p:cNvSpPr>
            <a:spLocks noGrp="1"/>
          </p:cNvSpPr>
          <p:nvPr>
            <p:ph type="title"/>
          </p:nvPr>
        </p:nvSpPr>
        <p:spPr>
          <a:xfrm>
            <a:off x="2425989" y="1639762"/>
            <a:ext cx="5806657" cy="772988"/>
          </a:xfrm>
        </p:spPr>
        <p:txBody>
          <a:bodyPr anchor="ctr">
            <a:noAutofit/>
          </a:bodyPr>
          <a:lstStyle>
            <a:lvl1pPr algn="l">
              <a:lnSpc>
                <a:spcPct val="90000"/>
              </a:lnSpc>
              <a:defRPr sz="5000" b="1" cap="none" baseline="0">
                <a:solidFill>
                  <a:schemeClr val="bg2"/>
                </a:solidFill>
              </a:defRPr>
            </a:lvl1pPr>
          </a:lstStyle>
          <a:p>
            <a:r>
              <a:rPr lang="en-US" dirty="0"/>
              <a:t>Click to edit</a:t>
            </a:r>
          </a:p>
        </p:txBody>
      </p:sp>
      <p:sp>
        <p:nvSpPr>
          <p:cNvPr id="3" name="Rectangle 2">
            <a:extLst>
              <a:ext uri="{FF2B5EF4-FFF2-40B4-BE49-F238E27FC236}">
                <a16:creationId xmlns:a16="http://schemas.microsoft.com/office/drawing/2014/main" id="{639F6E91-C181-A24B-84D9-6BF8F550D59E}"/>
              </a:ext>
            </a:extLst>
          </p:cNvPr>
          <p:cNvSpPr/>
          <p:nvPr userDrawn="1"/>
        </p:nvSpPr>
        <p:spPr>
          <a:xfrm>
            <a:off x="0" y="0"/>
            <a:ext cx="2055137" cy="519323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pic>
        <p:nvPicPr>
          <p:cNvPr id="14" name="Picture 13">
            <a:extLst>
              <a:ext uri="{FF2B5EF4-FFF2-40B4-BE49-F238E27FC236}">
                <a16:creationId xmlns:a16="http://schemas.microsoft.com/office/drawing/2014/main" id="{7DAF0DAF-39C9-F74F-B546-A93D24CB0C0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42128" y="276944"/>
            <a:ext cx="1506833" cy="4573681"/>
          </a:xfrm>
          <a:prstGeom prst="rect">
            <a:avLst/>
          </a:prstGeom>
        </p:spPr>
      </p:pic>
      <p:pic>
        <p:nvPicPr>
          <p:cNvPr id="7" name="Picture 6">
            <a:extLst>
              <a:ext uri="{FF2B5EF4-FFF2-40B4-BE49-F238E27FC236}">
                <a16:creationId xmlns:a16="http://schemas.microsoft.com/office/drawing/2014/main" id="{358F35B3-F140-A444-ACA3-25DBBF5876DC}"/>
              </a:ext>
            </a:extLst>
          </p:cNvPr>
          <p:cNvPicPr>
            <a:picLocks noChangeAspect="1"/>
          </p:cNvPicPr>
          <p:nvPr userDrawn="1"/>
        </p:nvPicPr>
        <p:blipFill>
          <a:blip r:embed="rId3"/>
          <a:stretch>
            <a:fillRect/>
          </a:stretch>
        </p:blipFill>
        <p:spPr>
          <a:xfrm>
            <a:off x="2393920" y="4278260"/>
            <a:ext cx="2101468" cy="679422"/>
          </a:xfrm>
          <a:prstGeom prst="rect">
            <a:avLst/>
          </a:prstGeom>
        </p:spPr>
      </p:pic>
    </p:spTree>
    <p:extLst>
      <p:ext uri="{BB962C8B-B14F-4D97-AF65-F5344CB8AC3E}">
        <p14:creationId xmlns:p14="http://schemas.microsoft.com/office/powerpoint/2010/main" val="1235612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Slide Number Placeholder 5"/>
          <p:cNvSpPr>
            <a:spLocks noGrp="1"/>
          </p:cNvSpPr>
          <p:nvPr>
            <p:ph type="sldNum" sz="quarter" idx="12"/>
          </p:nvPr>
        </p:nvSpPr>
        <p:spPr/>
        <p:txBody>
          <a:bodyPr/>
          <a:lstStyle/>
          <a:p>
            <a:fld id="{9DB2B9AF-7C7A-ED4B-8B47-5EFC4C7403E8}" type="slidenum">
              <a:rPr lang="en-US" smtClean="0"/>
              <a:t>‹#›</a:t>
            </a:fld>
            <a:endParaRPr lang="en-US"/>
          </a:p>
        </p:txBody>
      </p:sp>
      <p:sp>
        <p:nvSpPr>
          <p:cNvPr id="5" name="Content Placeholder 2"/>
          <p:cNvSpPr>
            <a:spLocks noGrp="1"/>
          </p:cNvSpPr>
          <p:nvPr>
            <p:ph sz="half" idx="1"/>
          </p:nvPr>
        </p:nvSpPr>
        <p:spPr>
          <a:xfrm>
            <a:off x="573215" y="1003487"/>
            <a:ext cx="8004538" cy="3392495"/>
          </a:xfrm>
        </p:spPr>
        <p:txBody>
          <a:bodyPr/>
          <a:lstStyle>
            <a:lvl1pPr marL="173038" indent="-166688">
              <a:tabLst/>
              <a:defRPr sz="2000">
                <a:solidFill>
                  <a:schemeClr val="bg1">
                    <a:lumMod val="50000"/>
                  </a:schemeClr>
                </a:solidFill>
              </a:defRPr>
            </a:lvl1pPr>
            <a:lvl2pPr marL="346075" indent="-173038">
              <a:tabLst/>
              <a:defRPr sz="1800">
                <a:solidFill>
                  <a:schemeClr val="bg1">
                    <a:lumMod val="50000"/>
                  </a:schemeClr>
                </a:solidFill>
              </a:defRPr>
            </a:lvl2pPr>
            <a:lvl3pPr marL="457200" indent="-111125">
              <a:tabLst/>
              <a:defRPr sz="1800">
                <a:solidFill>
                  <a:schemeClr val="bg1">
                    <a:lumMod val="50000"/>
                  </a:schemeClr>
                </a:solidFill>
              </a:defRPr>
            </a:lvl3pPr>
            <a:lvl4pPr marL="630238" indent="-173038">
              <a:tabLst/>
              <a:defRPr sz="1800">
                <a:solidFill>
                  <a:schemeClr val="bg1">
                    <a:lumMod val="50000"/>
                  </a:schemeClr>
                </a:solidFill>
              </a:defRPr>
            </a:lvl4pPr>
            <a:lvl5pPr marL="803275" indent="-173038">
              <a:tabLst/>
              <a:defRPr sz="1800">
                <a:solidFill>
                  <a:schemeClr val="bg1">
                    <a:lumMod val="50000"/>
                  </a:schemeClr>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27139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573215" y="1003487"/>
            <a:ext cx="3875206" cy="3392495"/>
          </a:xfrm>
        </p:spPr>
        <p:txBody>
          <a:bodyPr/>
          <a:lstStyle>
            <a:lvl1pPr marL="173038" indent="-166688">
              <a:tabLst/>
              <a:defRPr sz="2000">
                <a:solidFill>
                  <a:schemeClr val="bg1">
                    <a:lumMod val="50000"/>
                  </a:schemeClr>
                </a:solidFill>
              </a:defRPr>
            </a:lvl1pPr>
            <a:lvl2pPr marL="346075" indent="-173038">
              <a:tabLst/>
              <a:defRPr sz="1800">
                <a:solidFill>
                  <a:schemeClr val="bg1">
                    <a:lumMod val="50000"/>
                  </a:schemeClr>
                </a:solidFill>
              </a:defRPr>
            </a:lvl2pPr>
            <a:lvl3pPr marL="457200" indent="-111125">
              <a:tabLst/>
              <a:defRPr sz="1800">
                <a:solidFill>
                  <a:schemeClr val="bg1">
                    <a:lumMod val="50000"/>
                  </a:schemeClr>
                </a:solidFill>
              </a:defRPr>
            </a:lvl3pPr>
            <a:lvl4pPr marL="630238" indent="-173038">
              <a:tabLst/>
              <a:defRPr sz="1800">
                <a:solidFill>
                  <a:schemeClr val="bg1">
                    <a:lumMod val="50000"/>
                  </a:schemeClr>
                </a:solidFill>
              </a:defRPr>
            </a:lvl4pPr>
            <a:lvl5pPr marL="803275" indent="-173038">
              <a:tabLst/>
              <a:defRPr sz="1800">
                <a:solidFill>
                  <a:schemeClr val="bg1">
                    <a:lumMod val="50000"/>
                  </a:schemeClr>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003487"/>
            <a:ext cx="3929554" cy="3392494"/>
          </a:xfrm>
        </p:spPr>
        <p:txBody>
          <a:bodyPr/>
          <a:lstStyle>
            <a:lvl1pPr marL="173038" indent="-166688">
              <a:tabLst/>
              <a:defRPr sz="2000">
                <a:solidFill>
                  <a:schemeClr val="bg1">
                    <a:lumMod val="50000"/>
                  </a:schemeClr>
                </a:solidFill>
              </a:defRPr>
            </a:lvl1pPr>
            <a:lvl2pPr marL="346075" indent="-173038">
              <a:tabLst/>
              <a:defRPr sz="1800">
                <a:solidFill>
                  <a:schemeClr val="bg1">
                    <a:lumMod val="50000"/>
                  </a:schemeClr>
                </a:solidFill>
              </a:defRPr>
            </a:lvl2pPr>
            <a:lvl3pPr marL="519113" indent="-173038">
              <a:tabLst/>
              <a:defRPr sz="1800">
                <a:solidFill>
                  <a:schemeClr val="bg1">
                    <a:lumMod val="50000"/>
                  </a:schemeClr>
                </a:solidFill>
              </a:defRPr>
            </a:lvl3pPr>
            <a:lvl4pPr marL="685800" indent="-166688">
              <a:tabLst/>
              <a:defRPr sz="1800">
                <a:solidFill>
                  <a:schemeClr val="bg1">
                    <a:lumMod val="50000"/>
                  </a:schemeClr>
                </a:solidFill>
              </a:defRPr>
            </a:lvl4pPr>
            <a:lvl5pPr marL="858838" indent="-173038">
              <a:tabLst/>
              <a:defRPr sz="1800">
                <a:solidFill>
                  <a:schemeClr val="bg1">
                    <a:lumMod val="50000"/>
                  </a:schemeClr>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9DB2B9AF-7C7A-ED4B-8B47-5EFC4C7403E8}" type="slidenum">
              <a:rPr lang="en-US" smtClean="0"/>
              <a:t>‹#›</a:t>
            </a:fld>
            <a:endParaRPr lang="en-US"/>
          </a:p>
        </p:txBody>
      </p:sp>
    </p:spTree>
    <p:extLst>
      <p:ext uri="{BB962C8B-B14F-4D97-AF65-F5344CB8AC3E}">
        <p14:creationId xmlns:p14="http://schemas.microsoft.com/office/powerpoint/2010/main" val="15255361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master title style</a:t>
            </a:r>
          </a:p>
        </p:txBody>
      </p:sp>
      <p:sp>
        <p:nvSpPr>
          <p:cNvPr id="3" name="Text Placeholder 2"/>
          <p:cNvSpPr>
            <a:spLocks noGrp="1"/>
          </p:cNvSpPr>
          <p:nvPr>
            <p:ph type="body" idx="1" hasCustomPrompt="1"/>
          </p:nvPr>
        </p:nvSpPr>
        <p:spPr>
          <a:xfrm>
            <a:off x="573216" y="952547"/>
            <a:ext cx="3876814" cy="541071"/>
          </a:xfrm>
        </p:spPr>
        <p:txBody>
          <a:bodyPr anchor="b">
            <a:noAutofit/>
          </a:bodyPr>
          <a:lstStyle>
            <a:lvl1pPr marL="0" indent="0">
              <a:buNone/>
              <a:defRPr sz="2000" b="1">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hasCustomPrompt="1"/>
          </p:nvPr>
        </p:nvSpPr>
        <p:spPr>
          <a:xfrm>
            <a:off x="4645025" y="952547"/>
            <a:ext cx="3932728" cy="541071"/>
          </a:xfrm>
        </p:spPr>
        <p:txBody>
          <a:bodyPr anchor="b">
            <a:normAutofit/>
          </a:bodyPr>
          <a:lstStyle>
            <a:lvl1pPr marL="0" indent="0">
              <a:buNone/>
              <a:defRPr sz="2000" b="1">
                <a:solidFill>
                  <a:srgbClr val="0070B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9" name="Slide Number Placeholder 8"/>
          <p:cNvSpPr>
            <a:spLocks noGrp="1"/>
          </p:cNvSpPr>
          <p:nvPr>
            <p:ph type="sldNum" sz="quarter" idx="12"/>
          </p:nvPr>
        </p:nvSpPr>
        <p:spPr/>
        <p:txBody>
          <a:bodyPr/>
          <a:lstStyle/>
          <a:p>
            <a:fld id="{9DB2B9AF-7C7A-ED4B-8B47-5EFC4C7403E8}" type="slidenum">
              <a:rPr lang="en-US" smtClean="0"/>
              <a:t>‹#›</a:t>
            </a:fld>
            <a:endParaRPr lang="en-US"/>
          </a:p>
        </p:txBody>
      </p:sp>
      <p:sp>
        <p:nvSpPr>
          <p:cNvPr id="8" name="Content Placeholder 2"/>
          <p:cNvSpPr>
            <a:spLocks noGrp="1"/>
          </p:cNvSpPr>
          <p:nvPr>
            <p:ph sz="half" idx="13"/>
          </p:nvPr>
        </p:nvSpPr>
        <p:spPr>
          <a:xfrm>
            <a:off x="573215" y="1566407"/>
            <a:ext cx="3876816" cy="2829575"/>
          </a:xfrm>
        </p:spPr>
        <p:txBody>
          <a:bodyPr/>
          <a:lstStyle>
            <a:lvl1pPr marL="173038" indent="-166688">
              <a:tabLst/>
              <a:defRPr sz="2000">
                <a:solidFill>
                  <a:schemeClr val="bg1">
                    <a:lumMod val="50000"/>
                  </a:schemeClr>
                </a:solidFill>
              </a:defRPr>
            </a:lvl1pPr>
            <a:lvl2pPr marL="346075" indent="-173038">
              <a:tabLst/>
              <a:defRPr sz="1800">
                <a:solidFill>
                  <a:schemeClr val="bg1">
                    <a:lumMod val="50000"/>
                  </a:schemeClr>
                </a:solidFill>
              </a:defRPr>
            </a:lvl2pPr>
            <a:lvl3pPr marL="457200" indent="-111125">
              <a:tabLst/>
              <a:defRPr sz="1800">
                <a:solidFill>
                  <a:schemeClr val="bg1">
                    <a:lumMod val="50000"/>
                  </a:schemeClr>
                </a:solidFill>
              </a:defRPr>
            </a:lvl3pPr>
            <a:lvl4pPr marL="630238" indent="-173038">
              <a:tabLst/>
              <a:defRPr sz="1800">
                <a:solidFill>
                  <a:schemeClr val="bg1">
                    <a:lumMod val="50000"/>
                  </a:schemeClr>
                </a:solidFill>
              </a:defRPr>
            </a:lvl4pPr>
            <a:lvl5pPr marL="803275" indent="-173038">
              <a:tabLst/>
              <a:defRPr sz="1800">
                <a:solidFill>
                  <a:schemeClr val="bg1">
                    <a:lumMod val="50000"/>
                  </a:schemeClr>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3"/>
          <p:cNvSpPr>
            <a:spLocks noGrp="1"/>
          </p:cNvSpPr>
          <p:nvPr>
            <p:ph sz="half" idx="2"/>
          </p:nvPr>
        </p:nvSpPr>
        <p:spPr>
          <a:xfrm>
            <a:off x="4648200" y="1566407"/>
            <a:ext cx="3929554" cy="2829574"/>
          </a:xfrm>
        </p:spPr>
        <p:txBody>
          <a:bodyPr/>
          <a:lstStyle>
            <a:lvl1pPr marL="173038" indent="-166688">
              <a:tabLst/>
              <a:defRPr sz="2000">
                <a:solidFill>
                  <a:schemeClr val="bg1">
                    <a:lumMod val="50000"/>
                  </a:schemeClr>
                </a:solidFill>
              </a:defRPr>
            </a:lvl1pPr>
            <a:lvl2pPr marL="346075" indent="-173038">
              <a:tabLst/>
              <a:defRPr sz="1800">
                <a:solidFill>
                  <a:schemeClr val="bg1">
                    <a:lumMod val="50000"/>
                  </a:schemeClr>
                </a:solidFill>
              </a:defRPr>
            </a:lvl2pPr>
            <a:lvl3pPr marL="519113" indent="-173038">
              <a:tabLst/>
              <a:defRPr sz="1800">
                <a:solidFill>
                  <a:schemeClr val="bg1">
                    <a:lumMod val="50000"/>
                  </a:schemeClr>
                </a:solidFill>
              </a:defRPr>
            </a:lvl3pPr>
            <a:lvl4pPr marL="685800" indent="-166688">
              <a:tabLst/>
              <a:defRPr sz="1800">
                <a:solidFill>
                  <a:schemeClr val="bg1">
                    <a:lumMod val="50000"/>
                  </a:schemeClr>
                </a:solidFill>
              </a:defRPr>
            </a:lvl4pPr>
            <a:lvl5pPr marL="858838" indent="-173038">
              <a:tabLst/>
              <a:defRPr sz="1800">
                <a:solidFill>
                  <a:schemeClr val="bg1">
                    <a:lumMod val="50000"/>
                  </a:schemeClr>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185228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5" name="Slide Number Placeholder 4"/>
          <p:cNvSpPr>
            <a:spLocks noGrp="1"/>
          </p:cNvSpPr>
          <p:nvPr>
            <p:ph type="sldNum" sz="quarter" idx="12"/>
          </p:nvPr>
        </p:nvSpPr>
        <p:spPr/>
        <p:txBody>
          <a:bodyPr/>
          <a:lstStyle/>
          <a:p>
            <a:fld id="{9DB2B9AF-7C7A-ED4B-8B47-5EFC4C7403E8}" type="slidenum">
              <a:rPr lang="en-US" smtClean="0"/>
              <a:t>‹#›</a:t>
            </a:fld>
            <a:endParaRPr lang="en-US"/>
          </a:p>
        </p:txBody>
      </p:sp>
    </p:spTree>
    <p:extLst>
      <p:ext uri="{BB962C8B-B14F-4D97-AF65-F5344CB8AC3E}">
        <p14:creationId xmlns:p14="http://schemas.microsoft.com/office/powerpoint/2010/main" val="2811619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 name="Rectangle 14"/>
          <p:cNvSpPr/>
          <p:nvPr userDrawn="1"/>
        </p:nvSpPr>
        <p:spPr>
          <a:xfrm>
            <a:off x="0" y="4584393"/>
            <a:ext cx="9144000" cy="5642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2" name="Title Placeholder 1"/>
          <p:cNvSpPr>
            <a:spLocks noGrp="1"/>
          </p:cNvSpPr>
          <p:nvPr>
            <p:ph type="title"/>
          </p:nvPr>
        </p:nvSpPr>
        <p:spPr>
          <a:xfrm>
            <a:off x="573215" y="74376"/>
            <a:ext cx="8004538" cy="720478"/>
          </a:xfrm>
          <a:prstGeom prst="rect">
            <a:avLst/>
          </a:prstGeom>
        </p:spPr>
        <p:txBody>
          <a:bodyPr vert="horz" wrap="none" lIns="91440" tIns="45720" rIns="91440" bIns="45720" rtlCol="0" anchor="ctr">
            <a:normAutofit/>
          </a:bodyPr>
          <a:lstStyle/>
          <a:p>
            <a:endParaRPr lang="en-US" dirty="0"/>
          </a:p>
        </p:txBody>
      </p:sp>
      <p:sp>
        <p:nvSpPr>
          <p:cNvPr id="3" name="Text Placeholder 2"/>
          <p:cNvSpPr>
            <a:spLocks noGrp="1"/>
          </p:cNvSpPr>
          <p:nvPr>
            <p:ph type="body" idx="1"/>
          </p:nvPr>
        </p:nvSpPr>
        <p:spPr>
          <a:xfrm>
            <a:off x="573214" y="980839"/>
            <a:ext cx="8004540" cy="336855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82674" y="4730292"/>
            <a:ext cx="375073" cy="273844"/>
          </a:xfrm>
          <a:prstGeom prst="rect">
            <a:avLst/>
          </a:prstGeom>
        </p:spPr>
        <p:txBody>
          <a:bodyPr vert="horz" lIns="91440" tIns="45720" rIns="91440" bIns="45720" rtlCol="0" anchor="ctr"/>
          <a:lstStyle>
            <a:lvl1pPr algn="l">
              <a:defRPr sz="900" b="0">
                <a:solidFill>
                  <a:schemeClr val="bg1"/>
                </a:solidFill>
              </a:defRPr>
            </a:lvl1pPr>
          </a:lstStyle>
          <a:p>
            <a:fld id="{9DB2B9AF-7C7A-ED4B-8B47-5EFC4C7403E8}" type="slidenum">
              <a:rPr lang="en-US" smtClean="0"/>
              <a:pPr/>
              <a:t>‹#›</a:t>
            </a:fld>
            <a:endParaRPr lang="en-US" dirty="0"/>
          </a:p>
        </p:txBody>
      </p:sp>
      <p:cxnSp>
        <p:nvCxnSpPr>
          <p:cNvPr id="7" name="Straight Connector 6"/>
          <p:cNvCxnSpPr/>
          <p:nvPr userDrawn="1"/>
        </p:nvCxnSpPr>
        <p:spPr>
          <a:xfrm>
            <a:off x="569731" y="794852"/>
            <a:ext cx="8004539" cy="2"/>
          </a:xfrm>
          <a:prstGeom prst="line">
            <a:avLst/>
          </a:prstGeom>
          <a:ln w="38100" cmpd="sng">
            <a:solidFill>
              <a:schemeClr val="accent2"/>
            </a:solidFill>
          </a:ln>
          <a:effectLst/>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695014B2-69B2-854F-9FD0-3C91B535639F}"/>
              </a:ext>
            </a:extLst>
          </p:cNvPr>
          <p:cNvPicPr>
            <a:picLocks noChangeAspect="1"/>
          </p:cNvPicPr>
          <p:nvPr userDrawn="1"/>
        </p:nvPicPr>
        <p:blipFill>
          <a:blip r:embed="rId15"/>
          <a:stretch>
            <a:fillRect/>
          </a:stretch>
        </p:blipFill>
        <p:spPr>
          <a:xfrm>
            <a:off x="6993473" y="4584393"/>
            <a:ext cx="1732905" cy="560263"/>
          </a:xfrm>
          <a:prstGeom prst="rect">
            <a:avLst/>
          </a:prstGeom>
        </p:spPr>
      </p:pic>
    </p:spTree>
    <p:extLst>
      <p:ext uri="{BB962C8B-B14F-4D97-AF65-F5344CB8AC3E}">
        <p14:creationId xmlns:p14="http://schemas.microsoft.com/office/powerpoint/2010/main" val="3161498715"/>
      </p:ext>
    </p:extLst>
  </p:cSld>
  <p:clrMap bg1="lt1" tx1="dk1" bg2="lt2" tx2="dk2" accent1="accent1" accent2="accent2" accent3="accent3" accent4="accent4" accent5="accent5" accent6="accent6" hlink="hlink" folHlink="folHlink"/>
  <p:sldLayoutIdLst>
    <p:sldLayoutId id="2147483651" r:id="rId1"/>
    <p:sldLayoutId id="2147483662" r:id="rId2"/>
    <p:sldLayoutId id="2147483663" r:id="rId3"/>
    <p:sldLayoutId id="2147483664" r:id="rId4"/>
    <p:sldLayoutId id="2147483660" r:id="rId5"/>
    <p:sldLayoutId id="2147483650" r:id="rId6"/>
    <p:sldLayoutId id="2147483652" r:id="rId7"/>
    <p:sldLayoutId id="2147483653" r:id="rId8"/>
    <p:sldLayoutId id="2147483654" r:id="rId9"/>
    <p:sldLayoutId id="2147483659" r:id="rId10"/>
    <p:sldLayoutId id="2147483657" r:id="rId11"/>
    <p:sldLayoutId id="2147483658" r:id="rId12"/>
    <p:sldLayoutId id="2147483661" r:id="rId13"/>
  </p:sldLayoutIdLst>
  <p:hf hdr="0" ftr="0" dt="0"/>
  <p:txStyles>
    <p:titleStyle>
      <a:lvl1pPr algn="l" defTabSz="457200" rtl="0" eaLnBrk="1" latinLnBrk="0" hangingPunct="1">
        <a:spcBef>
          <a:spcPct val="0"/>
        </a:spcBef>
        <a:buNone/>
        <a:defRPr sz="3300" b="1" kern="1200">
          <a:solidFill>
            <a:schemeClr val="tx2"/>
          </a:solidFill>
          <a:latin typeface="+mj-lt"/>
          <a:ea typeface="+mj-ea"/>
          <a:cs typeface="+mj-cs"/>
        </a:defRPr>
      </a:lvl1pPr>
    </p:titleStyle>
    <p:bodyStyle>
      <a:lvl1pPr marL="164592" indent="-256032" algn="l" defTabSz="457200" rtl="0" eaLnBrk="1" latinLnBrk="0" hangingPunct="1">
        <a:spcBef>
          <a:spcPct val="20000"/>
        </a:spcBef>
        <a:buFont typeface="Arial"/>
        <a:buChar char="•"/>
        <a:defRPr sz="2400" kern="1200">
          <a:solidFill>
            <a:schemeClr val="bg1">
              <a:lumMod val="50000"/>
            </a:schemeClr>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bg1">
              <a:lumMod val="50000"/>
            </a:schemeClr>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bg1">
              <a:lumMod val="50000"/>
            </a:schemeClr>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bg1">
              <a:lumMod val="50000"/>
            </a:schemeClr>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bg1">
              <a:lumMod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Layout" Target="../slideLayouts/slideLayout10.xml"/><Relationship Id="rId4" Type="http://schemas.openxmlformats.org/officeDocument/2006/relationships/comments" Target="../comments/comment1.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24.png"/><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0602" y="580796"/>
            <a:ext cx="6707864" cy="1558864"/>
          </a:xfrm>
        </p:spPr>
        <p:txBody>
          <a:bodyPr>
            <a:normAutofit/>
          </a:bodyPr>
          <a:lstStyle/>
          <a:p>
            <a:r>
              <a:rPr lang="en-US" dirty="0"/>
              <a:t>Member </a:t>
            </a:r>
            <a:br>
              <a:rPr lang="en-US" dirty="0"/>
            </a:br>
            <a:r>
              <a:rPr lang="en-US" dirty="0"/>
              <a:t>portal overview</a:t>
            </a:r>
          </a:p>
        </p:txBody>
      </p:sp>
    </p:spTree>
    <p:extLst>
      <p:ext uri="{BB962C8B-B14F-4D97-AF65-F5344CB8AC3E}">
        <p14:creationId xmlns:p14="http://schemas.microsoft.com/office/powerpoint/2010/main" val="13830997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259BB66-E9C9-5A4B-9E4A-78B5702ABF84}"/>
              </a:ext>
            </a:extLst>
          </p:cNvPr>
          <p:cNvSpPr/>
          <p:nvPr/>
        </p:nvSpPr>
        <p:spPr>
          <a:xfrm>
            <a:off x="0" y="1311910"/>
            <a:ext cx="9144000" cy="21336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162721" y="715010"/>
            <a:ext cx="5579083" cy="3611880"/>
          </a:xfrm>
          <a:prstGeom prst="rect">
            <a:avLst/>
          </a:prstGeom>
        </p:spPr>
      </p:pic>
      <p:sp>
        <p:nvSpPr>
          <p:cNvPr id="4" name="Slide Number Placeholder 3"/>
          <p:cNvSpPr>
            <a:spLocks noGrp="1"/>
          </p:cNvSpPr>
          <p:nvPr>
            <p:ph type="sldNum" sz="quarter" idx="10"/>
          </p:nvPr>
        </p:nvSpPr>
        <p:spPr/>
        <p:txBody>
          <a:bodyPr/>
          <a:lstStyle/>
          <a:p>
            <a:fld id="{9DB2B9AF-7C7A-ED4B-8B47-5EFC4C7403E8}" type="slidenum">
              <a:rPr lang="en-US" smtClean="0"/>
              <a:t>2</a:t>
            </a:fld>
            <a:endParaRPr lang="en-US"/>
          </a:p>
        </p:txBody>
      </p:sp>
      <p:sp>
        <p:nvSpPr>
          <p:cNvPr id="5" name="Title 4"/>
          <p:cNvSpPr>
            <a:spLocks noGrp="1"/>
          </p:cNvSpPr>
          <p:nvPr>
            <p:ph type="title" idx="4294967295"/>
          </p:nvPr>
        </p:nvSpPr>
        <p:spPr>
          <a:xfrm>
            <a:off x="5904525" y="1485233"/>
            <a:ext cx="2854032" cy="1714665"/>
          </a:xfrm>
        </p:spPr>
        <p:txBody>
          <a:bodyPr>
            <a:noAutofit/>
          </a:bodyPr>
          <a:lstStyle/>
          <a:p>
            <a:r>
              <a:rPr lang="en-US" sz="2800" dirty="0"/>
              <a:t>Member </a:t>
            </a:r>
            <a:br>
              <a:rPr lang="en-US" sz="2800" dirty="0"/>
            </a:br>
            <a:r>
              <a:rPr lang="en-US" sz="2800" dirty="0"/>
              <a:t>portal login </a:t>
            </a:r>
            <a:br>
              <a:rPr lang="en-US" sz="3000" dirty="0"/>
            </a:br>
            <a:r>
              <a:rPr lang="en-US" sz="2200" b="0" dirty="0" err="1">
                <a:solidFill>
                  <a:schemeClr val="accent2"/>
                </a:solidFill>
              </a:rPr>
              <a:t>MyHealthEquity.com</a:t>
            </a:r>
            <a:endParaRPr lang="en-US" sz="2200" b="0" dirty="0">
              <a:solidFill>
                <a:schemeClr val="accent2"/>
              </a:solidFill>
            </a:endParaRPr>
          </a:p>
        </p:txBody>
      </p:sp>
      <p:sp>
        <p:nvSpPr>
          <p:cNvPr id="8" name="Rectangle 7">
            <a:extLst>
              <a:ext uri="{FF2B5EF4-FFF2-40B4-BE49-F238E27FC236}">
                <a16:creationId xmlns:a16="http://schemas.microsoft.com/office/drawing/2014/main" id="{DBAC42F1-39E8-4539-BF9F-0A64BFCFC209}"/>
              </a:ext>
            </a:extLst>
          </p:cNvPr>
          <p:cNvSpPr/>
          <p:nvPr/>
        </p:nvSpPr>
        <p:spPr>
          <a:xfrm>
            <a:off x="690255" y="4763151"/>
            <a:ext cx="3087188" cy="20005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Arial"/>
                <a:ea typeface="+mn-ea"/>
                <a:cs typeface="+mn-cs"/>
              </a:rPr>
              <a:t>HealthEquity does not provide legal,</a:t>
            </a:r>
            <a:r>
              <a:rPr kumimoji="0" lang="en-US" sz="700" b="0" i="0" u="none" strike="noStrike" kern="1200" cap="none" spc="0" normalizeH="0" noProof="0" dirty="0">
                <a:ln>
                  <a:noFill/>
                </a:ln>
                <a:solidFill>
                  <a:srgbClr val="FFFFFF"/>
                </a:solidFill>
                <a:effectLst/>
                <a:uLnTx/>
                <a:uFillTx/>
                <a:latin typeface="Arial"/>
                <a:ea typeface="+mn-ea"/>
                <a:cs typeface="+mn-cs"/>
              </a:rPr>
              <a:t> tax,</a:t>
            </a:r>
            <a:r>
              <a:rPr lang="en-US" sz="700" dirty="0">
                <a:solidFill>
                  <a:srgbClr val="FFFFFF"/>
                </a:solidFill>
                <a:latin typeface="Arial"/>
              </a:rPr>
              <a:t> or</a:t>
            </a:r>
            <a:r>
              <a:rPr kumimoji="0" lang="en-US" sz="700" b="0" i="0" u="none" strike="noStrike" kern="1200" cap="none" spc="0" normalizeH="0" noProof="0" dirty="0">
                <a:ln>
                  <a:noFill/>
                </a:ln>
                <a:solidFill>
                  <a:srgbClr val="FFFFFF"/>
                </a:solidFill>
                <a:effectLst/>
                <a:uLnTx/>
                <a:uFillTx/>
                <a:latin typeface="Arial"/>
                <a:ea typeface="+mn-ea"/>
                <a:cs typeface="+mn-cs"/>
              </a:rPr>
              <a:t> financial advice.</a:t>
            </a:r>
            <a:r>
              <a:rPr kumimoji="0" lang="en-US" sz="700" b="0" i="0" u="none" strike="noStrike" kern="1200" cap="none" spc="0" normalizeH="0" baseline="0" noProof="0" dirty="0">
                <a:ln>
                  <a:noFill/>
                </a:ln>
                <a:solidFill>
                  <a:srgbClr val="FFFFFF"/>
                </a:solidFill>
                <a:effectLst/>
                <a:uLnTx/>
                <a:uFillTx/>
                <a:latin typeface="Arial"/>
                <a:ea typeface="+mn-ea"/>
                <a:cs typeface="+mn-cs"/>
              </a:rPr>
              <a:t> </a:t>
            </a:r>
          </a:p>
        </p:txBody>
      </p:sp>
    </p:spTree>
    <p:extLst>
      <p:ext uri="{BB962C8B-B14F-4D97-AF65-F5344CB8AC3E}">
        <p14:creationId xmlns:p14="http://schemas.microsoft.com/office/powerpoint/2010/main" val="31454592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C01E75C-A12D-574A-9902-9D04911FDA2C}"/>
              </a:ext>
            </a:extLst>
          </p:cNvPr>
          <p:cNvSpPr/>
          <p:nvPr/>
        </p:nvSpPr>
        <p:spPr>
          <a:xfrm>
            <a:off x="0" y="1311910"/>
            <a:ext cx="9144000" cy="21336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11" name="Title 4">
            <a:extLst>
              <a:ext uri="{FF2B5EF4-FFF2-40B4-BE49-F238E27FC236}">
                <a16:creationId xmlns:a16="http://schemas.microsoft.com/office/drawing/2014/main" id="{194619AC-A97F-864D-B046-8CAE9BCF6C0B}"/>
              </a:ext>
            </a:extLst>
          </p:cNvPr>
          <p:cNvSpPr txBox="1">
            <a:spLocks/>
          </p:cNvSpPr>
          <p:nvPr/>
        </p:nvSpPr>
        <p:spPr>
          <a:xfrm>
            <a:off x="6400507" y="2003894"/>
            <a:ext cx="2854032" cy="720725"/>
          </a:xfrm>
          <a:prstGeom prst="rect">
            <a:avLst/>
          </a:prstGeom>
        </p:spPr>
        <p:txBody>
          <a:bodyPr vert="horz" wrap="none" lIns="91440" tIns="45720" rIns="91440" bIns="45720" rtlCol="0" anchor="ctr">
            <a:noAutofit/>
          </a:bodyPr>
          <a:lstStyle>
            <a:lvl1pPr algn="l" defTabSz="457200" rtl="0" eaLnBrk="1" latinLnBrk="0" hangingPunct="1">
              <a:spcBef>
                <a:spcPct val="0"/>
              </a:spcBef>
              <a:buNone/>
              <a:defRPr sz="3300" b="1" kern="1200">
                <a:solidFill>
                  <a:schemeClr val="tx2"/>
                </a:solidFill>
                <a:latin typeface="+mj-lt"/>
                <a:ea typeface="+mj-ea"/>
                <a:cs typeface="+mj-cs"/>
              </a:defRPr>
            </a:lvl1pPr>
          </a:lstStyle>
          <a:p>
            <a:r>
              <a:rPr lang="en-US" sz="2800" dirty="0"/>
              <a:t>Verification</a:t>
            </a:r>
            <a:endParaRPr lang="en-US" sz="2200" b="0" dirty="0">
              <a:solidFill>
                <a:schemeClr val="accent2"/>
              </a:solidFill>
            </a:endParaRPr>
          </a:p>
        </p:txBody>
      </p:sp>
      <p:sp>
        <p:nvSpPr>
          <p:cNvPr id="4" name="Slide Number Placeholder 3"/>
          <p:cNvSpPr>
            <a:spLocks noGrp="1"/>
          </p:cNvSpPr>
          <p:nvPr>
            <p:ph type="sldNum" sz="quarter" idx="10"/>
          </p:nvPr>
        </p:nvSpPr>
        <p:spPr/>
        <p:txBody>
          <a:bodyPr/>
          <a:lstStyle/>
          <a:p>
            <a:fld id="{9DB2B9AF-7C7A-ED4B-8B47-5EFC4C7403E8}" type="slidenum">
              <a:rPr lang="en-US" smtClean="0"/>
              <a:t>3</a:t>
            </a:fld>
            <a:endParaRPr lang="en-US"/>
          </a:p>
        </p:txBody>
      </p:sp>
      <p:sp>
        <p:nvSpPr>
          <p:cNvPr id="7" name="Title 4">
            <a:extLst>
              <a:ext uri="{FF2B5EF4-FFF2-40B4-BE49-F238E27FC236}">
                <a16:creationId xmlns:a16="http://schemas.microsoft.com/office/drawing/2014/main" id="{90AB47BB-231A-6042-8552-E2443F522A4C}"/>
              </a:ext>
            </a:extLst>
          </p:cNvPr>
          <p:cNvSpPr txBox="1">
            <a:spLocks/>
          </p:cNvSpPr>
          <p:nvPr/>
        </p:nvSpPr>
        <p:spPr>
          <a:xfrm>
            <a:off x="470210" y="2003895"/>
            <a:ext cx="8004175" cy="720725"/>
          </a:xfrm>
          <a:prstGeom prst="rect">
            <a:avLst/>
          </a:prstGeom>
        </p:spPr>
        <p:txBody>
          <a:bodyPr vert="horz" wrap="none" lIns="91440" tIns="45720" rIns="91440" bIns="45720" rtlCol="0" anchor="ctr">
            <a:normAutofit fontScale="97500"/>
          </a:bodyPr>
          <a:lstStyle>
            <a:lvl1pPr algn="l" defTabSz="457200" rtl="0" eaLnBrk="1" latinLnBrk="0" hangingPunct="1">
              <a:spcBef>
                <a:spcPct val="0"/>
              </a:spcBef>
              <a:buNone/>
              <a:defRPr sz="3300" b="1" kern="1200">
                <a:solidFill>
                  <a:schemeClr val="tx2"/>
                </a:solidFill>
                <a:latin typeface="+mj-lt"/>
                <a:ea typeface="+mj-ea"/>
                <a:cs typeface="+mj-cs"/>
              </a:defRPr>
            </a:lvl1pPr>
          </a:lstStyle>
          <a:p>
            <a:r>
              <a:rPr lang="en-US" sz="2700" dirty="0"/>
              <a:t>Verification</a:t>
            </a:r>
            <a:endParaRPr lang="en-US" sz="2400" b="0" dirty="0">
              <a:solidFill>
                <a:schemeClr val="accent2"/>
              </a:solidFill>
            </a:endParaRPr>
          </a:p>
        </p:txBody>
      </p:sp>
      <p:pic>
        <p:nvPicPr>
          <p:cNvPr id="5" name="Picture 4" descr="Screen Shot 2017-06-27 at 7.59.58 PM.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82674" y="699906"/>
            <a:ext cx="5786216" cy="3611880"/>
          </a:xfrm>
          <a:prstGeom prst="rect">
            <a:avLst/>
          </a:prstGeom>
        </p:spPr>
      </p:pic>
      <p:sp>
        <p:nvSpPr>
          <p:cNvPr id="8" name="Rectangle 7">
            <a:extLst>
              <a:ext uri="{FF2B5EF4-FFF2-40B4-BE49-F238E27FC236}">
                <a16:creationId xmlns:a16="http://schemas.microsoft.com/office/drawing/2014/main" id="{7EFAAA06-2164-409A-9D70-8B127FBF28B4}"/>
              </a:ext>
            </a:extLst>
          </p:cNvPr>
          <p:cNvSpPr/>
          <p:nvPr/>
        </p:nvSpPr>
        <p:spPr>
          <a:xfrm>
            <a:off x="690255" y="4763151"/>
            <a:ext cx="3087188" cy="20005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Arial"/>
                <a:ea typeface="+mn-ea"/>
                <a:cs typeface="+mn-cs"/>
              </a:rPr>
              <a:t>HealthEquity does not provide legal,</a:t>
            </a:r>
            <a:r>
              <a:rPr kumimoji="0" lang="en-US" sz="700" b="0" i="0" u="none" strike="noStrike" kern="1200" cap="none" spc="0" normalizeH="0" noProof="0" dirty="0">
                <a:ln>
                  <a:noFill/>
                </a:ln>
                <a:solidFill>
                  <a:srgbClr val="FFFFFF"/>
                </a:solidFill>
                <a:effectLst/>
                <a:uLnTx/>
                <a:uFillTx/>
                <a:latin typeface="Arial"/>
                <a:ea typeface="+mn-ea"/>
                <a:cs typeface="+mn-cs"/>
              </a:rPr>
              <a:t> tax,</a:t>
            </a:r>
            <a:r>
              <a:rPr lang="en-US" sz="700" dirty="0">
                <a:solidFill>
                  <a:srgbClr val="FFFFFF"/>
                </a:solidFill>
                <a:latin typeface="Arial"/>
              </a:rPr>
              <a:t> or</a:t>
            </a:r>
            <a:r>
              <a:rPr kumimoji="0" lang="en-US" sz="700" b="0" i="0" u="none" strike="noStrike" kern="1200" cap="none" spc="0" normalizeH="0" noProof="0" dirty="0">
                <a:ln>
                  <a:noFill/>
                </a:ln>
                <a:solidFill>
                  <a:srgbClr val="FFFFFF"/>
                </a:solidFill>
                <a:effectLst/>
                <a:uLnTx/>
                <a:uFillTx/>
                <a:latin typeface="Arial"/>
                <a:ea typeface="+mn-ea"/>
                <a:cs typeface="+mn-cs"/>
              </a:rPr>
              <a:t> financial advice.</a:t>
            </a:r>
            <a:r>
              <a:rPr kumimoji="0" lang="en-US" sz="700" b="0" i="0" u="none" strike="noStrike" kern="1200" cap="none" spc="0" normalizeH="0" baseline="0" noProof="0" dirty="0">
                <a:ln>
                  <a:noFill/>
                </a:ln>
                <a:solidFill>
                  <a:srgbClr val="FFFFFF"/>
                </a:solidFill>
                <a:effectLst/>
                <a:uLnTx/>
                <a:uFillTx/>
                <a:latin typeface="Arial"/>
                <a:ea typeface="+mn-ea"/>
                <a:cs typeface="+mn-cs"/>
              </a:rPr>
              <a:t> </a:t>
            </a:r>
          </a:p>
        </p:txBody>
      </p:sp>
    </p:spTree>
    <p:extLst>
      <p:ext uri="{BB962C8B-B14F-4D97-AF65-F5344CB8AC3E}">
        <p14:creationId xmlns:p14="http://schemas.microsoft.com/office/powerpoint/2010/main" val="30032763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2C25A1-A33E-B542-A614-8F73A1CEED18}"/>
              </a:ext>
            </a:extLst>
          </p:cNvPr>
          <p:cNvSpPr/>
          <p:nvPr/>
        </p:nvSpPr>
        <p:spPr>
          <a:xfrm>
            <a:off x="0" y="1311910"/>
            <a:ext cx="9144000" cy="21336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7" name="Title 4">
            <a:extLst>
              <a:ext uri="{FF2B5EF4-FFF2-40B4-BE49-F238E27FC236}">
                <a16:creationId xmlns:a16="http://schemas.microsoft.com/office/drawing/2014/main" id="{5271E1CC-D3C8-DD49-B87D-A82D0AF160D2}"/>
              </a:ext>
            </a:extLst>
          </p:cNvPr>
          <p:cNvSpPr txBox="1">
            <a:spLocks/>
          </p:cNvSpPr>
          <p:nvPr/>
        </p:nvSpPr>
        <p:spPr>
          <a:xfrm>
            <a:off x="6481787" y="2003894"/>
            <a:ext cx="2854032" cy="720725"/>
          </a:xfrm>
          <a:prstGeom prst="rect">
            <a:avLst/>
          </a:prstGeom>
        </p:spPr>
        <p:txBody>
          <a:bodyPr vert="horz" wrap="none" lIns="91440" tIns="45720" rIns="91440" bIns="45720" rtlCol="0" anchor="ctr">
            <a:noAutofit/>
          </a:bodyPr>
          <a:lstStyle>
            <a:lvl1pPr algn="l" defTabSz="457200" rtl="0" eaLnBrk="1" latinLnBrk="0" hangingPunct="1">
              <a:spcBef>
                <a:spcPct val="0"/>
              </a:spcBef>
              <a:buNone/>
              <a:defRPr sz="3300" b="1" kern="1200">
                <a:solidFill>
                  <a:schemeClr val="tx2"/>
                </a:solidFill>
                <a:latin typeface="+mj-lt"/>
                <a:ea typeface="+mj-ea"/>
                <a:cs typeface="+mj-cs"/>
              </a:defRPr>
            </a:lvl1pPr>
          </a:lstStyle>
          <a:p>
            <a:r>
              <a:rPr lang="en-US" sz="2800" dirty="0"/>
              <a:t>First time </a:t>
            </a:r>
          </a:p>
          <a:p>
            <a:r>
              <a:rPr lang="en-US" sz="2800" dirty="0"/>
              <a:t>user login</a:t>
            </a:r>
          </a:p>
        </p:txBody>
      </p:sp>
      <p:sp>
        <p:nvSpPr>
          <p:cNvPr id="4" name="Slide Number Placeholder 3"/>
          <p:cNvSpPr>
            <a:spLocks noGrp="1"/>
          </p:cNvSpPr>
          <p:nvPr>
            <p:ph type="sldNum" sz="quarter" idx="10"/>
          </p:nvPr>
        </p:nvSpPr>
        <p:spPr/>
        <p:txBody>
          <a:bodyPr/>
          <a:lstStyle/>
          <a:p>
            <a:fld id="{9DB2B9AF-7C7A-ED4B-8B47-5EFC4C7403E8}" type="slidenum">
              <a:rPr lang="en-US" smtClean="0"/>
              <a:t>4</a:t>
            </a:fld>
            <a:endParaRPr lang="en-US"/>
          </a:p>
        </p:txBody>
      </p:sp>
      <p:pic>
        <p:nvPicPr>
          <p:cNvPr id="9" name="Picture 8" descr="Screen Shot 2017-06-27 at 7.59.52 PM.png">
            <a:extLst>
              <a:ext uri="{FF2B5EF4-FFF2-40B4-BE49-F238E27FC236}">
                <a16:creationId xmlns:a16="http://schemas.microsoft.com/office/drawing/2014/main" id="{B47134AB-3E8E-6A45-9686-1C4626C07E0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75884" y="710066"/>
            <a:ext cx="5786216" cy="3611880"/>
          </a:xfrm>
          <a:prstGeom prst="rect">
            <a:avLst/>
          </a:prstGeom>
        </p:spPr>
      </p:pic>
      <p:sp>
        <p:nvSpPr>
          <p:cNvPr id="8" name="Rectangle 7">
            <a:extLst>
              <a:ext uri="{FF2B5EF4-FFF2-40B4-BE49-F238E27FC236}">
                <a16:creationId xmlns:a16="http://schemas.microsoft.com/office/drawing/2014/main" id="{A00323F9-0101-4523-A49D-194D4D231AA3}"/>
              </a:ext>
            </a:extLst>
          </p:cNvPr>
          <p:cNvSpPr/>
          <p:nvPr/>
        </p:nvSpPr>
        <p:spPr>
          <a:xfrm>
            <a:off x="690255" y="4763151"/>
            <a:ext cx="3087188" cy="20005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Arial"/>
                <a:ea typeface="+mn-ea"/>
                <a:cs typeface="+mn-cs"/>
              </a:rPr>
              <a:t>HealthEquity does not provide legal,</a:t>
            </a:r>
            <a:r>
              <a:rPr kumimoji="0" lang="en-US" sz="700" b="0" i="0" u="none" strike="noStrike" kern="1200" cap="none" spc="0" normalizeH="0" noProof="0" dirty="0">
                <a:ln>
                  <a:noFill/>
                </a:ln>
                <a:solidFill>
                  <a:srgbClr val="FFFFFF"/>
                </a:solidFill>
                <a:effectLst/>
                <a:uLnTx/>
                <a:uFillTx/>
                <a:latin typeface="Arial"/>
                <a:ea typeface="+mn-ea"/>
                <a:cs typeface="+mn-cs"/>
              </a:rPr>
              <a:t> tax,</a:t>
            </a:r>
            <a:r>
              <a:rPr lang="en-US" sz="700" dirty="0">
                <a:solidFill>
                  <a:srgbClr val="FFFFFF"/>
                </a:solidFill>
                <a:latin typeface="Arial"/>
              </a:rPr>
              <a:t> or</a:t>
            </a:r>
            <a:r>
              <a:rPr kumimoji="0" lang="en-US" sz="700" b="0" i="0" u="none" strike="noStrike" kern="1200" cap="none" spc="0" normalizeH="0" noProof="0" dirty="0">
                <a:ln>
                  <a:noFill/>
                </a:ln>
                <a:solidFill>
                  <a:srgbClr val="FFFFFF"/>
                </a:solidFill>
                <a:effectLst/>
                <a:uLnTx/>
                <a:uFillTx/>
                <a:latin typeface="Arial"/>
                <a:ea typeface="+mn-ea"/>
                <a:cs typeface="+mn-cs"/>
              </a:rPr>
              <a:t> financial advice.</a:t>
            </a:r>
            <a:r>
              <a:rPr kumimoji="0" lang="en-US" sz="700" b="0" i="0" u="none" strike="noStrike" kern="1200" cap="none" spc="0" normalizeH="0" baseline="0" noProof="0" dirty="0">
                <a:ln>
                  <a:noFill/>
                </a:ln>
                <a:solidFill>
                  <a:srgbClr val="FFFFFF"/>
                </a:solidFill>
                <a:effectLst/>
                <a:uLnTx/>
                <a:uFillTx/>
                <a:latin typeface="Arial"/>
                <a:ea typeface="+mn-ea"/>
                <a:cs typeface="+mn-cs"/>
              </a:rPr>
              <a:t> </a:t>
            </a:r>
          </a:p>
        </p:txBody>
      </p:sp>
    </p:spTree>
    <p:extLst>
      <p:ext uri="{BB962C8B-B14F-4D97-AF65-F5344CB8AC3E}">
        <p14:creationId xmlns:p14="http://schemas.microsoft.com/office/powerpoint/2010/main" val="2751716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8375D39-A251-BC44-AB48-0716DB528FBB}"/>
              </a:ext>
            </a:extLst>
          </p:cNvPr>
          <p:cNvSpPr/>
          <p:nvPr/>
        </p:nvSpPr>
        <p:spPr>
          <a:xfrm>
            <a:off x="0" y="1311910"/>
            <a:ext cx="9144000" cy="21336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6" name="Title 4">
            <a:extLst>
              <a:ext uri="{FF2B5EF4-FFF2-40B4-BE49-F238E27FC236}">
                <a16:creationId xmlns:a16="http://schemas.microsoft.com/office/drawing/2014/main" id="{A43BD326-F4CD-3D44-8991-DDE34EB0FF4E}"/>
              </a:ext>
            </a:extLst>
          </p:cNvPr>
          <p:cNvSpPr txBox="1">
            <a:spLocks/>
          </p:cNvSpPr>
          <p:nvPr/>
        </p:nvSpPr>
        <p:spPr>
          <a:xfrm>
            <a:off x="6420827" y="2003894"/>
            <a:ext cx="2854032" cy="720725"/>
          </a:xfrm>
          <a:prstGeom prst="rect">
            <a:avLst/>
          </a:prstGeom>
        </p:spPr>
        <p:txBody>
          <a:bodyPr vert="horz" wrap="none" lIns="91440" tIns="45720" rIns="91440" bIns="45720" rtlCol="0" anchor="ctr">
            <a:noAutofit/>
          </a:bodyPr>
          <a:lstStyle>
            <a:lvl1pPr algn="l" defTabSz="457200" rtl="0" eaLnBrk="1" latinLnBrk="0" hangingPunct="1">
              <a:spcBef>
                <a:spcPct val="0"/>
              </a:spcBef>
              <a:buNone/>
              <a:defRPr sz="3300" b="1" kern="1200">
                <a:solidFill>
                  <a:schemeClr val="tx2"/>
                </a:solidFill>
                <a:latin typeface="+mj-lt"/>
                <a:ea typeface="+mj-ea"/>
                <a:cs typeface="+mj-cs"/>
              </a:defRPr>
            </a:lvl1pPr>
          </a:lstStyle>
          <a:p>
            <a:r>
              <a:rPr lang="en-US" sz="2800" dirty="0"/>
              <a:t>Member</a:t>
            </a:r>
          </a:p>
          <a:p>
            <a:r>
              <a:rPr lang="en-US" sz="2800" dirty="0"/>
              <a:t>portal demo</a:t>
            </a:r>
          </a:p>
        </p:txBody>
      </p:sp>
      <p:pic>
        <p:nvPicPr>
          <p:cNvPr id="8" name="Picture 7" descr="Screen Shot 2017-06-27 at 7.59.52 PM.png">
            <a:extLst>
              <a:ext uri="{FF2B5EF4-FFF2-40B4-BE49-F238E27FC236}">
                <a16:creationId xmlns:a16="http://schemas.microsoft.com/office/drawing/2014/main" id="{065FDDEE-F88D-7C4C-9B22-3AE66A6F3B8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75884" y="710066"/>
            <a:ext cx="5786216" cy="3611880"/>
          </a:xfrm>
          <a:prstGeom prst="rect">
            <a:avLst/>
          </a:prstGeom>
        </p:spPr>
      </p:pic>
      <p:pic>
        <p:nvPicPr>
          <p:cNvPr id="7" name="Picture 6" descr="Screen Shot 2017-06-27 at 8.00.59 PM.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75884" y="710066"/>
            <a:ext cx="5786216" cy="3611880"/>
          </a:xfrm>
          <a:prstGeom prst="rect">
            <a:avLst/>
          </a:prstGeom>
          <a:ln>
            <a:noFill/>
          </a:ln>
        </p:spPr>
      </p:pic>
      <p:sp>
        <p:nvSpPr>
          <p:cNvPr id="4" name="Slide Number Placeholder 3"/>
          <p:cNvSpPr>
            <a:spLocks noGrp="1"/>
          </p:cNvSpPr>
          <p:nvPr>
            <p:ph type="sldNum" sz="quarter" idx="10"/>
          </p:nvPr>
        </p:nvSpPr>
        <p:spPr/>
        <p:txBody>
          <a:bodyPr/>
          <a:lstStyle/>
          <a:p>
            <a:fld id="{9DB2B9AF-7C7A-ED4B-8B47-5EFC4C7403E8}" type="slidenum">
              <a:rPr lang="en-US" smtClean="0"/>
              <a:t>5</a:t>
            </a:fld>
            <a:endParaRPr lang="en-US"/>
          </a:p>
        </p:txBody>
      </p:sp>
      <p:sp>
        <p:nvSpPr>
          <p:cNvPr id="9" name="Rectangle 8">
            <a:extLst>
              <a:ext uri="{FF2B5EF4-FFF2-40B4-BE49-F238E27FC236}">
                <a16:creationId xmlns:a16="http://schemas.microsoft.com/office/drawing/2014/main" id="{B7131552-2F61-49B1-8620-57F66D9B625B}"/>
              </a:ext>
            </a:extLst>
          </p:cNvPr>
          <p:cNvSpPr/>
          <p:nvPr/>
        </p:nvSpPr>
        <p:spPr>
          <a:xfrm>
            <a:off x="690255" y="4763151"/>
            <a:ext cx="3087188" cy="20005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FFFFFF"/>
                </a:solidFill>
                <a:effectLst/>
                <a:uLnTx/>
                <a:uFillTx/>
                <a:latin typeface="Arial"/>
                <a:ea typeface="+mn-ea"/>
                <a:cs typeface="+mn-cs"/>
              </a:rPr>
              <a:t>HealthEquity does not provide legal,</a:t>
            </a:r>
            <a:r>
              <a:rPr kumimoji="0" lang="en-US" sz="700" b="0" i="0" u="none" strike="noStrike" kern="1200" cap="none" spc="0" normalizeH="0" noProof="0" dirty="0">
                <a:ln>
                  <a:noFill/>
                </a:ln>
                <a:solidFill>
                  <a:srgbClr val="FFFFFF"/>
                </a:solidFill>
                <a:effectLst/>
                <a:uLnTx/>
                <a:uFillTx/>
                <a:latin typeface="Arial"/>
                <a:ea typeface="+mn-ea"/>
                <a:cs typeface="+mn-cs"/>
              </a:rPr>
              <a:t> tax,</a:t>
            </a:r>
            <a:r>
              <a:rPr lang="en-US" sz="700" dirty="0">
                <a:solidFill>
                  <a:srgbClr val="FFFFFF"/>
                </a:solidFill>
                <a:latin typeface="Arial"/>
              </a:rPr>
              <a:t> or</a:t>
            </a:r>
            <a:r>
              <a:rPr kumimoji="0" lang="en-US" sz="700" b="0" i="0" u="none" strike="noStrike" kern="1200" cap="none" spc="0" normalizeH="0" noProof="0" dirty="0">
                <a:ln>
                  <a:noFill/>
                </a:ln>
                <a:solidFill>
                  <a:srgbClr val="FFFFFF"/>
                </a:solidFill>
                <a:effectLst/>
                <a:uLnTx/>
                <a:uFillTx/>
                <a:latin typeface="Arial"/>
                <a:ea typeface="+mn-ea"/>
                <a:cs typeface="+mn-cs"/>
              </a:rPr>
              <a:t> financial advice.</a:t>
            </a:r>
            <a:r>
              <a:rPr kumimoji="0" lang="en-US" sz="700" b="0" i="0" u="none" strike="noStrike" kern="1200" cap="none" spc="0" normalizeH="0" baseline="0" noProof="0" dirty="0">
                <a:ln>
                  <a:noFill/>
                </a:ln>
                <a:solidFill>
                  <a:srgbClr val="FFFFFF"/>
                </a:solidFill>
                <a:effectLst/>
                <a:uLnTx/>
                <a:uFillTx/>
                <a:latin typeface="Arial"/>
                <a:ea typeface="+mn-ea"/>
                <a:cs typeface="+mn-cs"/>
              </a:rPr>
              <a:t> </a:t>
            </a:r>
          </a:p>
        </p:txBody>
      </p:sp>
    </p:spTree>
    <p:extLst>
      <p:ext uri="{BB962C8B-B14F-4D97-AF65-F5344CB8AC3E}">
        <p14:creationId xmlns:p14="http://schemas.microsoft.com/office/powerpoint/2010/main" val="11283534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5D87990-5551-3140-843A-01A990664D2E}"/>
              </a:ext>
            </a:extLst>
          </p:cNvPr>
          <p:cNvSpPr/>
          <p:nvPr/>
        </p:nvSpPr>
        <p:spPr>
          <a:xfrm>
            <a:off x="0" y="640080"/>
            <a:ext cx="9144000" cy="332232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2" name="Slide Number Placeholder 1"/>
          <p:cNvSpPr>
            <a:spLocks noGrp="1"/>
          </p:cNvSpPr>
          <p:nvPr>
            <p:ph type="sldNum" sz="quarter" idx="10"/>
          </p:nvPr>
        </p:nvSpPr>
        <p:spPr/>
        <p:txBody>
          <a:bodyPr/>
          <a:lstStyle/>
          <a:p>
            <a:fld id="{9DB2B9AF-7C7A-ED4B-8B47-5EFC4C7403E8}" type="slidenum">
              <a:rPr lang="en-US" smtClean="0"/>
              <a:pPr/>
              <a:t>6</a:t>
            </a:fld>
            <a:endParaRPr lang="en-US" dirty="0"/>
          </a:p>
        </p:txBody>
      </p:sp>
      <p:sp>
        <p:nvSpPr>
          <p:cNvPr id="4" name="Title 3"/>
          <p:cNvSpPr>
            <a:spLocks noGrp="1"/>
          </p:cNvSpPr>
          <p:nvPr>
            <p:ph type="title" idx="4294967295"/>
          </p:nvPr>
        </p:nvSpPr>
        <p:spPr>
          <a:xfrm>
            <a:off x="3885908" y="895422"/>
            <a:ext cx="2590482" cy="720725"/>
          </a:xfrm>
        </p:spPr>
        <p:txBody>
          <a:bodyPr>
            <a:normAutofit/>
          </a:bodyPr>
          <a:lstStyle/>
          <a:p>
            <a:r>
              <a:rPr lang="en-US" sz="2800" dirty="0"/>
              <a:t>Powerful tools</a:t>
            </a:r>
          </a:p>
        </p:txBody>
      </p:sp>
      <p:sp>
        <p:nvSpPr>
          <p:cNvPr id="3" name="Content Placeholder 2"/>
          <p:cNvSpPr txBox="1">
            <a:spLocks/>
          </p:cNvSpPr>
          <p:nvPr/>
        </p:nvSpPr>
        <p:spPr>
          <a:xfrm>
            <a:off x="3885908" y="1468951"/>
            <a:ext cx="5060241" cy="3239064"/>
          </a:xfrm>
          <a:prstGeom prst="rect">
            <a:avLst/>
          </a:prstGeom>
        </p:spPr>
        <p:txBody>
          <a:bodyPr>
            <a:noAutofit/>
          </a:bodyPr>
          <a:lstStyle>
            <a:lvl1pPr marL="164592" indent="-256032" algn="l" defTabSz="457200" rtl="0" eaLnBrk="1" latinLnBrk="0" hangingPunct="1">
              <a:spcBef>
                <a:spcPct val="20000"/>
              </a:spcBef>
              <a:buFont typeface="Arial"/>
              <a:buChar char="•"/>
              <a:defRPr sz="2400" kern="1200">
                <a:solidFill>
                  <a:srgbClr val="525457"/>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rgbClr val="525457"/>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rgbClr val="525457"/>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rgbClr val="525457"/>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rgbClr val="525457"/>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73038" indent="-173038">
              <a:spcBef>
                <a:spcPts val="0"/>
              </a:spcBef>
              <a:spcAft>
                <a:spcPts val="600"/>
              </a:spcAft>
            </a:pPr>
            <a:r>
              <a:rPr lang="en-US" sz="1800" b="1" dirty="0">
                <a:solidFill>
                  <a:schemeClr val="accent2"/>
                </a:solidFill>
              </a:rPr>
              <a:t>Debit card</a:t>
            </a:r>
            <a:r>
              <a:rPr lang="en-US" sz="1800" b="1" baseline="30000" dirty="0">
                <a:solidFill>
                  <a:schemeClr val="accent2"/>
                </a:solidFill>
              </a:rPr>
              <a:t>1</a:t>
            </a:r>
            <a:r>
              <a:rPr lang="en-US" sz="1800" b="1" dirty="0">
                <a:solidFill>
                  <a:schemeClr val="accent2"/>
                </a:solidFill>
              </a:rPr>
              <a:t> access</a:t>
            </a:r>
          </a:p>
          <a:p>
            <a:pPr marL="173038" indent="-173038">
              <a:spcBef>
                <a:spcPts val="0"/>
              </a:spcBef>
            </a:pPr>
            <a:r>
              <a:rPr lang="en-US" sz="1800" b="1" dirty="0">
                <a:solidFill>
                  <a:schemeClr val="accent2"/>
                </a:solidFill>
              </a:rPr>
              <a:t>Use the mobile app</a:t>
            </a:r>
            <a:r>
              <a:rPr lang="en-US" sz="1800" b="1" baseline="30000" dirty="0">
                <a:solidFill>
                  <a:schemeClr val="accent2"/>
                </a:solidFill>
              </a:rPr>
              <a:t>2</a:t>
            </a:r>
            <a:r>
              <a:rPr lang="en-US" sz="1800" b="1" dirty="0">
                <a:solidFill>
                  <a:schemeClr val="accent2"/>
                </a:solidFill>
              </a:rPr>
              <a:t> or member portal to:</a:t>
            </a:r>
          </a:p>
          <a:p>
            <a:pPr marL="344488" lvl="1" indent="-171450">
              <a:spcBef>
                <a:spcPts val="0"/>
              </a:spcBef>
              <a:spcAft>
                <a:spcPts val="100"/>
              </a:spcAft>
              <a:buFont typeface="Lucida Grande"/>
              <a:buChar char="-"/>
            </a:pPr>
            <a:r>
              <a:rPr lang="en-US" sz="1500" dirty="0">
                <a:solidFill>
                  <a:schemeClr val="bg1">
                    <a:lumMod val="50000"/>
                  </a:schemeClr>
                </a:solidFill>
              </a:rPr>
              <a:t>Check your balance</a:t>
            </a:r>
          </a:p>
          <a:p>
            <a:pPr marL="344488" lvl="1" indent="-171450">
              <a:spcBef>
                <a:spcPts val="0"/>
              </a:spcBef>
              <a:spcAft>
                <a:spcPts val="100"/>
              </a:spcAft>
              <a:buFont typeface="Lucida Grande"/>
              <a:buChar char="-"/>
            </a:pPr>
            <a:r>
              <a:rPr lang="en-US" sz="1500" dirty="0">
                <a:solidFill>
                  <a:schemeClr val="bg1">
                    <a:lumMod val="50000"/>
                  </a:schemeClr>
                </a:solidFill>
              </a:rPr>
              <a:t>Review transactions</a:t>
            </a:r>
          </a:p>
          <a:p>
            <a:pPr marL="344488" lvl="1" indent="-171450">
              <a:spcBef>
                <a:spcPts val="0"/>
              </a:spcBef>
              <a:spcAft>
                <a:spcPts val="100"/>
              </a:spcAft>
              <a:buFont typeface="Lucida Grande"/>
              <a:buChar char="-"/>
            </a:pPr>
            <a:r>
              <a:rPr lang="en-US" sz="1500" dirty="0">
                <a:solidFill>
                  <a:schemeClr val="bg1">
                    <a:lumMod val="50000"/>
                  </a:schemeClr>
                </a:solidFill>
              </a:rPr>
              <a:t>Review claims </a:t>
            </a:r>
          </a:p>
          <a:p>
            <a:pPr marL="344488" lvl="1" indent="-171450">
              <a:spcBef>
                <a:spcPts val="0"/>
              </a:spcBef>
              <a:spcAft>
                <a:spcPts val="100"/>
              </a:spcAft>
              <a:buFont typeface="Lucida Grande"/>
              <a:buChar char="-"/>
            </a:pPr>
            <a:r>
              <a:rPr lang="en-US" sz="1500" dirty="0">
                <a:solidFill>
                  <a:schemeClr val="bg1">
                    <a:lumMod val="50000"/>
                  </a:schemeClr>
                </a:solidFill>
              </a:rPr>
              <a:t>Submit new claims or documents</a:t>
            </a:r>
          </a:p>
          <a:p>
            <a:pPr marL="344488" lvl="1" indent="-171450">
              <a:spcBef>
                <a:spcPts val="0"/>
              </a:spcBef>
              <a:spcAft>
                <a:spcPts val="100"/>
              </a:spcAft>
              <a:buFont typeface="Lucida Grande"/>
              <a:buChar char="-"/>
            </a:pPr>
            <a:r>
              <a:rPr lang="en-US" sz="1500" dirty="0">
                <a:solidFill>
                  <a:schemeClr val="bg1">
                    <a:lumMod val="50000"/>
                  </a:schemeClr>
                </a:solidFill>
              </a:rPr>
              <a:t>Send payments and reimbursements</a:t>
            </a:r>
          </a:p>
          <a:p>
            <a:pPr marL="344488" lvl="1" indent="-171450">
              <a:spcBef>
                <a:spcPts val="0"/>
              </a:spcBef>
              <a:spcAft>
                <a:spcPts val="100"/>
              </a:spcAft>
              <a:buFont typeface="Lucida Grande"/>
              <a:buChar char="-"/>
            </a:pPr>
            <a:r>
              <a:rPr lang="en-US" sz="1500" dirty="0">
                <a:solidFill>
                  <a:schemeClr val="bg1">
                    <a:lumMod val="50000"/>
                  </a:schemeClr>
                </a:solidFill>
              </a:rPr>
              <a:t>Access tax documents</a:t>
            </a:r>
          </a:p>
        </p:txBody>
      </p:sp>
      <p:pic>
        <p:nvPicPr>
          <p:cNvPr id="9" name="Picture 8" descr="Home screen 2017.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85188" y="251474"/>
            <a:ext cx="2001986" cy="4142533"/>
          </a:xfrm>
          <a:prstGeom prst="rect">
            <a:avLst/>
          </a:prstGeom>
        </p:spPr>
      </p:pic>
      <p:sp>
        <p:nvSpPr>
          <p:cNvPr id="7" name="TextBox 6"/>
          <p:cNvSpPr txBox="1"/>
          <p:nvPr/>
        </p:nvSpPr>
        <p:spPr>
          <a:xfrm>
            <a:off x="573216" y="4615834"/>
            <a:ext cx="6067122" cy="682238"/>
          </a:xfrm>
          <a:prstGeom prst="rect">
            <a:avLst/>
          </a:prstGeom>
          <a:noFill/>
        </p:spPr>
        <p:txBody>
          <a:bodyPr wrap="square" rtlCol="0">
            <a:spAutoFit/>
          </a:bodyPr>
          <a:lstStyle/>
          <a:p>
            <a:pPr>
              <a:spcAft>
                <a:spcPts val="400"/>
              </a:spcAft>
            </a:pPr>
            <a:r>
              <a:rPr lang="en-US" sz="700" baseline="30000" dirty="0">
                <a:solidFill>
                  <a:schemeClr val="bg1"/>
                </a:solidFill>
              </a:rPr>
              <a:t>1</a:t>
            </a:r>
            <a:r>
              <a:rPr lang="en-US" sz="700" dirty="0">
                <a:solidFill>
                  <a:schemeClr val="bg1"/>
                </a:solidFill>
              </a:rPr>
              <a:t>The HealthEquity® Visa® Health Account Card is issued by The Bancorp Bank; member FDIC pursuant to a license from Visa U.S.A. Inc. Your card can be used everywhere Visa debit cards are accepted for qualified expenses. This card cannot be used at ATMs and you cannot get cash back, and cannot be used at gas stations, restaurants, or other establishments not health related. See Cardholder Agreement for complete usage restrictions.</a:t>
            </a:r>
            <a:br>
              <a:rPr lang="en-US" sz="700" dirty="0">
                <a:solidFill>
                  <a:schemeClr val="bg1"/>
                </a:solidFill>
              </a:rPr>
            </a:br>
            <a:r>
              <a:rPr lang="en-US" sz="700" baseline="30000" dirty="0">
                <a:solidFill>
                  <a:schemeClr val="bg1"/>
                </a:solidFill>
              </a:rPr>
              <a:t>2</a:t>
            </a:r>
            <a:r>
              <a:rPr lang="en-US" sz="700" dirty="0">
                <a:solidFill>
                  <a:schemeClr val="bg1"/>
                </a:solidFill>
              </a:rPr>
              <a:t>Accounts must be activated via the HealthEquity website in order to use the mobile app. </a:t>
            </a:r>
          </a:p>
          <a:p>
            <a:endParaRPr lang="en-US" sz="700" dirty="0">
              <a:solidFill>
                <a:schemeClr val="bg1"/>
              </a:solidFill>
            </a:endParaRPr>
          </a:p>
        </p:txBody>
      </p:sp>
      <p:pic>
        <p:nvPicPr>
          <p:cNvPr id="8" name="Picture 7" descr="generic debit card.psd"/>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37377" y="2145389"/>
            <a:ext cx="2269400" cy="142929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53242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8A5B50-481A-1646-AC1F-B6BA4D015C6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90623" y="2705911"/>
            <a:ext cx="3351495" cy="1885216"/>
          </a:xfrm>
          <a:prstGeom prst="rect">
            <a:avLst/>
          </a:prstGeom>
        </p:spPr>
      </p:pic>
      <p:pic>
        <p:nvPicPr>
          <p:cNvPr id="6" name="Picture Placeholder 5" descr="Health Equity-April-2014-487.jpg"/>
          <p:cNvPicPr>
            <a:picLocks noGrp="1" noChangeAspect="1"/>
          </p:cNvPicPr>
          <p:nvPr>
            <p:ph type="pic" idx="1"/>
          </p:nvPr>
        </p:nvPicPr>
        <p:blipFill rotWithShape="1">
          <a:blip r:embed="rId4" cstate="screen">
            <a:extLst>
              <a:ext uri="{28A0092B-C50C-407E-A947-70E740481C1C}">
                <a14:useLocalDpi xmlns:a14="http://schemas.microsoft.com/office/drawing/2010/main"/>
              </a:ext>
            </a:extLst>
          </a:blip>
          <a:srcRect/>
          <a:stretch/>
        </p:blipFill>
        <p:spPr>
          <a:xfrm>
            <a:off x="3975894" y="0"/>
            <a:ext cx="5168109" cy="5143500"/>
          </a:xfrm>
        </p:spPr>
      </p:pic>
      <p:sp>
        <p:nvSpPr>
          <p:cNvPr id="26" name="TextBox 25"/>
          <p:cNvSpPr txBox="1"/>
          <p:nvPr/>
        </p:nvSpPr>
        <p:spPr>
          <a:xfrm>
            <a:off x="585966" y="1639490"/>
            <a:ext cx="3056152" cy="997709"/>
          </a:xfrm>
          <a:prstGeom prst="rect">
            <a:avLst/>
          </a:prstGeom>
          <a:noFill/>
        </p:spPr>
        <p:txBody>
          <a:bodyPr wrap="square" lIns="68580" tIns="34290" rIns="68580" bIns="34290" rtlCol="0">
            <a:spAutoFit/>
          </a:bodyPr>
          <a:lstStyle/>
          <a:p>
            <a:pPr marL="212598" indent="-102870">
              <a:spcBef>
                <a:spcPts val="500"/>
              </a:spcBef>
              <a:buFont typeface="Arial"/>
              <a:buChar char="•"/>
            </a:pPr>
            <a:r>
              <a:rPr lang="en-US" sz="1300" dirty="0">
                <a:solidFill>
                  <a:srgbClr val="7F7F7F"/>
                </a:solidFill>
                <a:latin typeface="Arial"/>
                <a:cs typeface="Arial"/>
              </a:rPr>
              <a:t>Available around-the-clock,</a:t>
            </a:r>
            <a:br>
              <a:rPr lang="en-US" sz="1300" dirty="0">
                <a:solidFill>
                  <a:srgbClr val="7F7F7F"/>
                </a:solidFill>
                <a:latin typeface="Arial"/>
                <a:cs typeface="Arial"/>
              </a:rPr>
            </a:br>
            <a:r>
              <a:rPr lang="en-US" sz="1300" dirty="0">
                <a:solidFill>
                  <a:srgbClr val="7F7F7F"/>
                </a:solidFill>
                <a:latin typeface="Arial"/>
                <a:cs typeface="Arial"/>
              </a:rPr>
              <a:t>every day</a:t>
            </a:r>
          </a:p>
          <a:p>
            <a:pPr marL="212598" indent="-102870">
              <a:spcBef>
                <a:spcPts val="500"/>
              </a:spcBef>
              <a:buFont typeface="Arial"/>
              <a:buChar char="•"/>
            </a:pPr>
            <a:r>
              <a:rPr lang="en-US" sz="1300" dirty="0">
                <a:solidFill>
                  <a:srgbClr val="7F7F7F"/>
                </a:solidFill>
                <a:latin typeface="Arial"/>
                <a:cs typeface="Arial"/>
              </a:rPr>
              <a:t>Helpful support for members</a:t>
            </a:r>
          </a:p>
          <a:p>
            <a:pPr marL="212598" indent="-102870">
              <a:spcBef>
                <a:spcPts val="500"/>
              </a:spcBef>
              <a:buFont typeface="Arial"/>
              <a:buChar char="•"/>
            </a:pPr>
            <a:r>
              <a:rPr lang="en-US" sz="1300" dirty="0">
                <a:solidFill>
                  <a:srgbClr val="7F7F7F"/>
                </a:solidFill>
                <a:latin typeface="Arial"/>
                <a:cs typeface="Arial"/>
              </a:rPr>
              <a:t>Based in Salt Lake City</a:t>
            </a:r>
          </a:p>
        </p:txBody>
      </p:sp>
      <p:pic>
        <p:nvPicPr>
          <p:cNvPr id="2" name="Picture 1" descr="Screen Shot 2017-02-13 at 12.15.41 PM.png"/>
          <p:cNvPicPr>
            <a:picLocks noChangeAspect="1"/>
          </p:cNvPicPr>
          <p:nvPr/>
        </p:nvPicPr>
        <p:blipFill>
          <a:blip r:embed="rId5" cstate="screen">
            <a:alphaModFix/>
            <a:extLst>
              <a:ext uri="{28A0092B-C50C-407E-A947-70E740481C1C}">
                <a14:useLocalDpi xmlns:a14="http://schemas.microsoft.com/office/drawing/2010/main"/>
              </a:ext>
            </a:extLst>
          </a:blip>
          <a:stretch>
            <a:fillRect/>
          </a:stretch>
        </p:blipFill>
        <p:spPr>
          <a:xfrm>
            <a:off x="456577" y="244568"/>
            <a:ext cx="2923141" cy="1201291"/>
          </a:xfrm>
          <a:prstGeom prst="rect">
            <a:avLst/>
          </a:prstGeom>
        </p:spPr>
      </p:pic>
      <p:sp>
        <p:nvSpPr>
          <p:cNvPr id="3" name="TextBox 2"/>
          <p:cNvSpPr txBox="1"/>
          <p:nvPr/>
        </p:nvSpPr>
        <p:spPr>
          <a:xfrm>
            <a:off x="4232614" y="4544776"/>
            <a:ext cx="3195087" cy="369332"/>
          </a:xfrm>
          <a:prstGeom prst="rect">
            <a:avLst/>
          </a:prstGeom>
          <a:noFill/>
        </p:spPr>
        <p:txBody>
          <a:bodyPr wrap="square" rtlCol="0">
            <a:spAutoFit/>
          </a:bodyPr>
          <a:lstStyle/>
          <a:p>
            <a:r>
              <a:rPr lang="en-US" sz="900" dirty="0">
                <a:solidFill>
                  <a:srgbClr val="FFFFFF"/>
                </a:solidFill>
              </a:rPr>
              <a:t>Melissa</a:t>
            </a:r>
          </a:p>
          <a:p>
            <a:r>
              <a:rPr lang="en-US" sz="900" dirty="0">
                <a:solidFill>
                  <a:srgbClr val="FFFFFF"/>
                </a:solidFill>
              </a:rPr>
              <a:t>HealthEquity team member</a:t>
            </a:r>
          </a:p>
        </p:txBody>
      </p:sp>
      <p:sp>
        <p:nvSpPr>
          <p:cNvPr id="5" name="TextBox 4"/>
          <p:cNvSpPr txBox="1"/>
          <p:nvPr/>
        </p:nvSpPr>
        <p:spPr>
          <a:xfrm>
            <a:off x="649782" y="2649560"/>
            <a:ext cx="1753605" cy="400110"/>
          </a:xfrm>
          <a:prstGeom prst="rect">
            <a:avLst/>
          </a:prstGeom>
          <a:noFill/>
        </p:spPr>
        <p:txBody>
          <a:bodyPr wrap="none" rtlCol="0">
            <a:spAutoFit/>
          </a:bodyPr>
          <a:lstStyle/>
          <a:p>
            <a:r>
              <a:rPr lang="en-US" sz="2000" b="1" dirty="0">
                <a:solidFill>
                  <a:schemeClr val="tx2"/>
                </a:solidFill>
              </a:rPr>
              <a:t>866.346.5800</a:t>
            </a:r>
          </a:p>
        </p:txBody>
      </p:sp>
    </p:spTree>
    <p:extLst>
      <p:ext uri="{BB962C8B-B14F-4D97-AF65-F5344CB8AC3E}">
        <p14:creationId xmlns:p14="http://schemas.microsoft.com/office/powerpoint/2010/main" val="2197955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9846030"/>
      </p:ext>
    </p:extLst>
  </p:cSld>
  <p:clrMapOvr>
    <a:masterClrMapping/>
  </p:clrMapOvr>
</p:sld>
</file>

<file path=ppt/theme/theme1.xml><?xml version="1.0" encoding="utf-8"?>
<a:theme xmlns:a="http://schemas.openxmlformats.org/drawingml/2006/main" name="Office Theme">
  <a:themeElements>
    <a:clrScheme name="HealthEquity Feb 2018">
      <a:dk1>
        <a:srgbClr val="626362"/>
      </a:dk1>
      <a:lt1>
        <a:srgbClr val="FFFFFF"/>
      </a:lt1>
      <a:dk2>
        <a:srgbClr val="592C82"/>
      </a:dk2>
      <a:lt2>
        <a:srgbClr val="F1F1F2"/>
      </a:lt2>
      <a:accent1>
        <a:srgbClr val="592C82"/>
      </a:accent1>
      <a:accent2>
        <a:srgbClr val="00AAC6"/>
      </a:accent2>
      <a:accent3>
        <a:srgbClr val="0070B9"/>
      </a:accent3>
      <a:accent4>
        <a:srgbClr val="53934F"/>
      </a:accent4>
      <a:accent5>
        <a:srgbClr val="DCDDDE"/>
      </a:accent5>
      <a:accent6>
        <a:srgbClr val="A7A9AC"/>
      </a:accent6>
      <a:hlink>
        <a:srgbClr val="00A9C5"/>
      </a:hlink>
      <a:folHlink>
        <a:srgbClr val="00A9C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dirty="0" err="1" smtClean="0">
            <a:solidFill>
              <a:srgbClr val="7F7F7F"/>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0C12930B09D9449929DEEC34FBC0457" ma:contentTypeVersion="4" ma:contentTypeDescription="Create a new document." ma:contentTypeScope="" ma:versionID="19988ad1f2ab84a7157b3a69b829fceb">
  <xsd:schema xmlns:xsd="http://www.w3.org/2001/XMLSchema" xmlns:xs="http://www.w3.org/2001/XMLSchema" xmlns:p="http://schemas.microsoft.com/office/2006/metadata/properties" xmlns:ns2="75c2be69-f4ff-415f-a50a-67c1051b0c8a" targetNamespace="http://schemas.microsoft.com/office/2006/metadata/properties" ma:root="true" ma:fieldsID="3abef7fa9f76cc46608531c8be6a1d08" ns2:_="">
    <xsd:import namespace="75c2be69-f4ff-415f-a50a-67c1051b0c8a"/>
    <xsd:element name="properties">
      <xsd:complexType>
        <xsd:sequence>
          <xsd:element name="documentManagement">
            <xsd:complexType>
              <xsd:all>
                <xsd:element ref="ns2:WebinarRecordin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5c2be69-f4ff-415f-a50a-67c1051b0c8a" elementFormDefault="qualified">
    <xsd:import namespace="http://schemas.microsoft.com/office/2006/documentManagement/types"/>
    <xsd:import namespace="http://schemas.microsoft.com/office/infopath/2007/PartnerControls"/>
    <xsd:element name="WebinarRecording" ma:index="8" nillable="true" ma:displayName="Webinar Recording" ma:format="Hyperlink" ma:internalName="WebinarRecording">
      <xsd:complexType>
        <xsd:complexContent>
          <xsd:extension base="dms:URL">
            <xsd:sequence>
              <xsd:element name="Url" type="dms:ValidUrl" minOccurs="0" nillable="true"/>
              <xsd:element name="Description" type="xsd:string"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WebinarRecording xmlns="75c2be69-f4ff-415f-a50a-67c1051b0c8a">
      <Url>https://register.gotowebinar.com/recording/6696619951406132737</Url>
      <Description>Webinar: Member Portal Overview</Description>
    </WebinarRecording>
  </documentManagement>
</p:properties>
</file>

<file path=customXml/itemProps1.xml><?xml version="1.0" encoding="utf-8"?>
<ds:datastoreItem xmlns:ds="http://schemas.openxmlformats.org/officeDocument/2006/customXml" ds:itemID="{3AB0C609-3C50-4EF8-8130-9B41CED19D41}">
  <ds:schemaRefs>
    <ds:schemaRef ds:uri="http://schemas.microsoft.com/sharepoint/v3/contenttype/forms"/>
  </ds:schemaRefs>
</ds:datastoreItem>
</file>

<file path=customXml/itemProps2.xml><?xml version="1.0" encoding="utf-8"?>
<ds:datastoreItem xmlns:ds="http://schemas.openxmlformats.org/officeDocument/2006/customXml" ds:itemID="{5F29244C-051A-48F9-A98A-EAD65904BB3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5c2be69-f4ff-415f-a50a-67c1051b0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0DA2973-BEBE-43DA-B0CE-FAE905D2499C}">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 ds:uri="75c2be69-f4ff-415f-a50a-67c1051b0c8a"/>
  </ds:schemaRefs>
</ds:datastoreItem>
</file>

<file path=docProps/app.xml><?xml version="1.0" encoding="utf-8"?>
<Properties xmlns="http://schemas.openxmlformats.org/officeDocument/2006/extended-properties" xmlns:vt="http://schemas.openxmlformats.org/officeDocument/2006/docPropsVTypes">
  <TotalTime>3944</TotalTime>
  <Words>220</Words>
  <Application>Microsoft Office PowerPoint</Application>
  <PresentationFormat>On-screen Show (16:9)</PresentationFormat>
  <Paragraphs>107</Paragraphs>
  <Slides>8</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Lucida Grande</vt:lpstr>
      <vt:lpstr>Office Theme</vt:lpstr>
      <vt:lpstr>Member  portal overview</vt:lpstr>
      <vt:lpstr>Member  portal login  MyHealthEquity.com</vt:lpstr>
      <vt:lpstr>PowerPoint Presentation</vt:lpstr>
      <vt:lpstr>PowerPoint Presentation</vt:lpstr>
      <vt:lpstr>PowerPoint Presentation</vt:lpstr>
      <vt:lpstr>Powerful tools</vt:lpstr>
      <vt:lpstr>PowerPoint Presentation</vt:lpstr>
      <vt:lpstr>PowerPoint Presentation</vt:lpstr>
    </vt:vector>
  </TitlesOfParts>
  <Company>HealthEquity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Nikki Lusty</dc:creator>
  <cp:lastModifiedBy>Farnaz Uddin</cp:lastModifiedBy>
  <cp:revision>194</cp:revision>
  <cp:lastPrinted>2017-01-11T21:58:42Z</cp:lastPrinted>
  <dcterms:created xsi:type="dcterms:W3CDTF">2016-09-02T19:29:02Z</dcterms:created>
  <dcterms:modified xsi:type="dcterms:W3CDTF">2020-11-13T19:04:49Z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0x01010030C12930B09D9449929DEEC34FBC0457</vt:lpwstr>
  </property>
  <property fmtid="{D5CDD505-2E9C-101B-9397-08002B2CF9AE}" pid="3" name="MSIP_Label_ae2a2fc1-a791-4dd1-b983-54e57c2cd8f7_Enabled">
    <vt:lpwstr>True</vt:lpwstr>
  </property>
  <property fmtid="{D5CDD505-2E9C-101B-9397-08002B2CF9AE}" pid="4" name="MSIP_Label_ae2a2fc1-a791-4dd1-b983-54e57c2cd8f7_SiteId">
    <vt:lpwstr>c5d0ad88-8f93-43b8-9b7c-c8a3bb8e410a</vt:lpwstr>
  </property>
  <property fmtid="{D5CDD505-2E9C-101B-9397-08002B2CF9AE}" pid="5" name="MSIP_Label_ae2a2fc1-a791-4dd1-b983-54e57c2cd8f7_Owner">
    <vt:lpwstr>rbernal@healthequity.com</vt:lpwstr>
  </property>
  <property fmtid="{D5CDD505-2E9C-101B-9397-08002B2CF9AE}" pid="6" name="MSIP_Label_ae2a2fc1-a791-4dd1-b983-54e57c2cd8f7_SetDate">
    <vt:lpwstr>2019-07-22T15:17:28.8262737Z</vt:lpwstr>
  </property>
  <property fmtid="{D5CDD505-2E9C-101B-9397-08002B2CF9AE}" pid="7" name="MSIP_Label_ae2a2fc1-a791-4dd1-b983-54e57c2cd8f7_Name">
    <vt:lpwstr>Proprietary</vt:lpwstr>
  </property>
  <property fmtid="{D5CDD505-2E9C-101B-9397-08002B2CF9AE}" pid="8" name="MSIP_Label_ae2a2fc1-a791-4dd1-b983-54e57c2cd8f7_Application">
    <vt:lpwstr>Microsoft Azure Information Protection</vt:lpwstr>
  </property>
  <property fmtid="{D5CDD505-2E9C-101B-9397-08002B2CF9AE}" pid="9" name="MSIP_Label_ae2a2fc1-a791-4dd1-b983-54e57c2cd8f7_ActionId">
    <vt:lpwstr>dfa303a8-e13a-4548-ba43-8076fa84b8c2</vt:lpwstr>
  </property>
  <property fmtid="{D5CDD505-2E9C-101B-9397-08002B2CF9AE}" pid="10" name="MSIP_Label_ae2a2fc1-a791-4dd1-b983-54e57c2cd8f7_Extended_MSFT_Method">
    <vt:lpwstr>Automatic</vt:lpwstr>
  </property>
  <property fmtid="{D5CDD505-2E9C-101B-9397-08002B2CF9AE}" pid="11" name="Sensitivity">
    <vt:lpwstr>Proprietary</vt:lpwstr>
  </property>
</Properties>
</file>